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19"/>
  </p:notesMasterIdLst>
  <p:handoutMasterIdLst>
    <p:handoutMasterId r:id="rId24"/>
  </p:handoutMasterIdLst>
  <p:sldIdLst>
    <p:sldId id="259" r:id="rId4"/>
    <p:sldId id="260" r:id="rId5"/>
    <p:sldId id="262" r:id="rId6"/>
    <p:sldId id="264" r:id="rId7"/>
    <p:sldId id="265" r:id="rId8"/>
    <p:sldId id="286" r:id="rId9"/>
    <p:sldId id="266" r:id="rId10"/>
    <p:sldId id="275" r:id="rId11"/>
    <p:sldId id="267" r:id="rId12"/>
    <p:sldId id="293" r:id="rId13"/>
    <p:sldId id="304" r:id="rId14"/>
    <p:sldId id="312" r:id="rId15"/>
    <p:sldId id="270" r:id="rId16"/>
    <p:sldId id="306" r:id="rId17"/>
    <p:sldId id="308" r:id="rId18"/>
    <p:sldId id="319" r:id="rId20"/>
    <p:sldId id="305" r:id="rId21"/>
    <p:sldId id="290" r:id="rId22"/>
    <p:sldId id="283" r:id="rId23"/>
  </p:sldIdLst>
  <p:sldSz cx="12192000" cy="6858000"/>
  <p:notesSz cx="6858000" cy="9144000"/>
  <p:embeddedFontLst>
    <p:embeddedFont>
      <p:font typeface="汉仪松阳体 简" panose="00020600040101010101" charset="-122"/>
      <p:regular r:id="rId28"/>
    </p:embeddedFont>
    <p:embeddedFont>
      <p:font typeface="汉仪中黑简" panose="02010600000101010101" charset="-122"/>
      <p:regular r:id="rId29"/>
    </p:embeddedFont>
    <p:embeddedFont>
      <p:font typeface="微软雅黑" panose="020B0503020204020204" charset="-122"/>
      <p:regular r:id="rId30"/>
    </p:embeddedFont>
    <p:embeddedFont>
      <p:font typeface="华文隶书" panose="02010800040101010101" charset="-122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C88DE"/>
    <a:srgbClr val="E6ECF5"/>
    <a:srgbClr val="DBE3F0"/>
    <a:srgbClr val="F77872"/>
    <a:srgbClr val="FFE0B7"/>
    <a:srgbClr val="E9ECED"/>
    <a:srgbClr val="1E5FAF"/>
    <a:srgbClr val="16437E"/>
    <a:srgbClr val="6D96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23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6" Type="http://schemas.openxmlformats.org/officeDocument/2006/relationships/tags" Target="tags/tag120.xml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noFill/>
          </a:ln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ln>
            <a:noFill/>
          </a:ln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ln>
            <a:noFill/>
          </a:ln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ln>
            <a:noFill/>
          </a:ln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>
            <a:noFill/>
          </a:ln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>
            <a:noFill/>
          </a:ln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ln>
            <a:noFill/>
          </a:ln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ln>
            <a:noFill/>
          </a:ln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ln>
            <a:noFill/>
          </a:ln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ln>
            <a:noFill/>
          </a:ln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ln>
            <a:noFill/>
          </a:ln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ln>
            <a:noFill/>
          </a:ln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ln>
            <a:noFill/>
          </a:ln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ln>
            <a:noFill/>
          </a:ln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ln>
            <a:noFill/>
          </a:ln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ln>
            <a:noFill/>
          </a:ln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ln>
            <a:noFill/>
          </a:ln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ln>
            <a:noFill/>
          </a:ln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ln>
            <a:noFill/>
          </a:ln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53.xml"/><Relationship Id="rId3" Type="http://schemas.openxmlformats.org/officeDocument/2006/relationships/image" Target="../media/image7.png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57.xml"/><Relationship Id="rId5" Type="http://schemas.openxmlformats.org/officeDocument/2006/relationships/image" Target="../media/image2.png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image" Target="../media/image5.png"/><Relationship Id="rId1" Type="http://schemas.openxmlformats.org/officeDocument/2006/relationships/tags" Target="../tags/tag5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1" Type="http://schemas.openxmlformats.org/officeDocument/2006/relationships/slideLayout" Target="../slideLayouts/slideLayout18.xml"/><Relationship Id="rId30" Type="http://schemas.openxmlformats.org/officeDocument/2006/relationships/tags" Target="../tags/tag87.xml"/><Relationship Id="rId3" Type="http://schemas.openxmlformats.org/officeDocument/2006/relationships/tags" Target="../tags/tag60.xml"/><Relationship Id="rId29" Type="http://schemas.openxmlformats.org/officeDocument/2006/relationships/tags" Target="../tags/tag86.xml"/><Relationship Id="rId28" Type="http://schemas.openxmlformats.org/officeDocument/2006/relationships/tags" Target="../tags/tag85.xml"/><Relationship Id="rId27" Type="http://schemas.openxmlformats.org/officeDocument/2006/relationships/tags" Target="../tags/tag84.xml"/><Relationship Id="rId26" Type="http://schemas.openxmlformats.org/officeDocument/2006/relationships/tags" Target="../tags/tag83.xml"/><Relationship Id="rId25" Type="http://schemas.openxmlformats.org/officeDocument/2006/relationships/tags" Target="../tags/tag82.xml"/><Relationship Id="rId24" Type="http://schemas.openxmlformats.org/officeDocument/2006/relationships/tags" Target="../tags/tag81.xml"/><Relationship Id="rId23" Type="http://schemas.openxmlformats.org/officeDocument/2006/relationships/tags" Target="../tags/tag80.xml"/><Relationship Id="rId22" Type="http://schemas.openxmlformats.org/officeDocument/2006/relationships/tags" Target="../tags/tag79.xml"/><Relationship Id="rId21" Type="http://schemas.openxmlformats.org/officeDocument/2006/relationships/tags" Target="../tags/tag78.xml"/><Relationship Id="rId20" Type="http://schemas.openxmlformats.org/officeDocument/2006/relationships/tags" Target="../tags/tag77.xml"/><Relationship Id="rId2" Type="http://schemas.openxmlformats.org/officeDocument/2006/relationships/tags" Target="../tags/tag59.xml"/><Relationship Id="rId19" Type="http://schemas.openxmlformats.org/officeDocument/2006/relationships/tags" Target="../tags/tag76.xml"/><Relationship Id="rId18" Type="http://schemas.openxmlformats.org/officeDocument/2006/relationships/tags" Target="../tags/tag75.xml"/><Relationship Id="rId17" Type="http://schemas.openxmlformats.org/officeDocument/2006/relationships/tags" Target="../tags/tag74.xml"/><Relationship Id="rId16" Type="http://schemas.openxmlformats.org/officeDocument/2006/relationships/tags" Target="../tags/tag73.xml"/><Relationship Id="rId15" Type="http://schemas.openxmlformats.org/officeDocument/2006/relationships/tags" Target="../tags/tag72.xml"/><Relationship Id="rId14" Type="http://schemas.openxmlformats.org/officeDocument/2006/relationships/tags" Target="../tags/tag71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tags" Target="../tags/tag58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90.xml"/><Relationship Id="rId3" Type="http://schemas.openxmlformats.org/officeDocument/2006/relationships/image" Target="../media/image8.GIF"/><Relationship Id="rId2" Type="http://schemas.openxmlformats.org/officeDocument/2006/relationships/tags" Target="../tags/tag89.xml"/><Relationship Id="rId1" Type="http://schemas.openxmlformats.org/officeDocument/2006/relationships/tags" Target="../tags/tag88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96.xml"/><Relationship Id="rId3" Type="http://schemas.openxmlformats.org/officeDocument/2006/relationships/image" Target="../media/image9.GIF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99.xml"/><Relationship Id="rId3" Type="http://schemas.openxmlformats.org/officeDocument/2006/relationships/image" Target="../media/image10.GIF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103.xml"/><Relationship Id="rId5" Type="http://schemas.openxmlformats.org/officeDocument/2006/relationships/image" Target="../media/image2.png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image" Target="../media/image5.png"/><Relationship Id="rId1" Type="http://schemas.openxmlformats.org/officeDocument/2006/relationships/tags" Target="../tags/tag100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tags" Target="../tags/tag10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3" Type="http://schemas.openxmlformats.org/officeDocument/2006/relationships/slideLayout" Target="../slideLayouts/slideLayout18.xml"/><Relationship Id="rId22" Type="http://schemas.openxmlformats.org/officeDocument/2006/relationships/tags" Target="../tags/tag26.xml"/><Relationship Id="rId21" Type="http://schemas.openxmlformats.org/officeDocument/2006/relationships/tags" Target="../tags/tag25.xml"/><Relationship Id="rId20" Type="http://schemas.openxmlformats.org/officeDocument/2006/relationships/tags" Target="../tags/tag24.xml"/><Relationship Id="rId2" Type="http://schemas.openxmlformats.org/officeDocument/2006/relationships/tags" Target="../tags/tag6.xml"/><Relationship Id="rId19" Type="http://schemas.openxmlformats.org/officeDocument/2006/relationships/tags" Target="../tags/tag23.xml"/><Relationship Id="rId18" Type="http://schemas.openxmlformats.org/officeDocument/2006/relationships/tags" Target="../tags/tag22.xml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30.xml"/><Relationship Id="rId5" Type="http://schemas.openxmlformats.org/officeDocument/2006/relationships/image" Target="../media/image2.png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image" Target="../media/image5.png"/><Relationship Id="rId1" Type="http://schemas.openxmlformats.org/officeDocument/2006/relationships/tags" Target="../tags/tag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35.xml"/><Relationship Id="rId5" Type="http://schemas.openxmlformats.org/officeDocument/2006/relationships/image" Target="../media/image2.png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5.png"/><Relationship Id="rId1" Type="http://schemas.openxmlformats.org/officeDocument/2006/relationships/tags" Target="../tags/tag3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44.xml"/><Relationship Id="rId5" Type="http://schemas.openxmlformats.org/officeDocument/2006/relationships/image" Target="../media/image2.png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image" Target="../media/image5.png"/><Relationship Id="rId1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6.png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6" Type="http://schemas.openxmlformats.org/officeDocument/2006/relationships/tags" Target="../tags/tag50.xml"/><Relationship Id="rId5" Type="http://schemas.openxmlformats.org/officeDocument/2006/relationships/image" Target="../media/image2.png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image" Target="../media/image5.png"/><Relationship Id="rId1" Type="http://schemas.openxmlformats.org/officeDocument/2006/relationships/tags" Target="../tags/tag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QQ图片20231001161255"/>
          <p:cNvPicPr>
            <a:picLocks noChangeAspect="1"/>
          </p:cNvPicPr>
          <p:nvPr/>
        </p:nvPicPr>
        <p:blipFill>
          <a:blip r:embed="rId1"/>
          <a:srcRect l="1013" r="6372" b="53191"/>
          <a:stretch>
            <a:fillRect/>
          </a:stretch>
        </p:blipFill>
        <p:spPr>
          <a:xfrm>
            <a:off x="0" y="0"/>
            <a:ext cx="12192000" cy="4108450"/>
          </a:xfrm>
          <a:prstGeom prst="rect">
            <a:avLst/>
          </a:prstGeom>
          <a:ln>
            <a:noFill/>
          </a:ln>
        </p:spPr>
      </p:pic>
      <p:pic>
        <p:nvPicPr>
          <p:cNvPr id="4" name="图片 3" descr="QQ图片20231001161255"/>
          <p:cNvPicPr>
            <a:picLocks noChangeAspect="1"/>
          </p:cNvPicPr>
          <p:nvPr/>
        </p:nvPicPr>
        <p:blipFill>
          <a:blip r:embed="rId1"/>
          <a:srcRect l="5215" t="42656" r="4148" b="26683"/>
          <a:stretch>
            <a:fillRect/>
          </a:stretch>
        </p:blipFill>
        <p:spPr>
          <a:xfrm>
            <a:off x="0" y="4108450"/>
            <a:ext cx="12192000" cy="2749550"/>
          </a:xfrm>
          <a:prstGeom prst="rect">
            <a:avLst/>
          </a:prstGeom>
          <a:ln>
            <a:noFill/>
          </a:ln>
        </p:spPr>
      </p:pic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141605"/>
            <a:ext cx="12192000" cy="5252085"/>
          </a:xfrm>
          <a:prstGeom prst="rect">
            <a:avLst/>
          </a:prstGeom>
          <a:gradFill>
            <a:gsLst>
              <a:gs pos="73000">
                <a:srgbClr val="E6EFFF"/>
              </a:gs>
              <a:gs pos="39000">
                <a:srgbClr val="E5EEFF"/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402080" y="902018"/>
            <a:ext cx="9144000" cy="23876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/>
          <a:p>
            <a:r>
              <a:rPr lang="en-US" altLang="zh-CN" sz="6600">
                <a:gradFill>
                  <a:gsLst>
                    <a:gs pos="1000">
                      <a:srgbClr val="254C93"/>
                    </a:gs>
                    <a:gs pos="35000">
                      <a:schemeClr val="accent1">
                        <a:lumMod val="45000"/>
                        <a:lumOff val="55000"/>
                      </a:schemeClr>
                    </a:gs>
                    <a:gs pos="70000">
                      <a:srgbClr val="254C93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63500" sx="102000" sy="102000" algn="ctr" rotWithShape="0">
                    <a:srgbClr val="6E93CA">
                      <a:alpha val="40000"/>
                    </a:srgbClr>
                  </a:outerShdw>
                </a:effectLst>
                <a:latin typeface="汉仪松阳体 简" panose="00020600040101010101" charset="-122"/>
                <a:ea typeface="汉仪松阳体 简" panose="00020600040101010101" charset="-122"/>
                <a:cs typeface="汉仪松阳体 简" panose="00020600040101010101" charset="-122"/>
                <a:sym typeface="汉仪中黑简" panose="02010600000101010101" charset="-122"/>
              </a:rPr>
              <a:t>DoodleJump</a:t>
            </a:r>
            <a:endParaRPr lang="en-US" altLang="zh-CN" sz="6600">
              <a:gradFill>
                <a:gsLst>
                  <a:gs pos="1000">
                    <a:srgbClr val="254C93"/>
                  </a:gs>
                  <a:gs pos="35000">
                    <a:schemeClr val="accent1">
                      <a:lumMod val="45000"/>
                      <a:lumOff val="55000"/>
                    </a:schemeClr>
                  </a:gs>
                  <a:gs pos="70000">
                    <a:srgbClr val="254C93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0"/>
                <a:tileRect/>
              </a:gradFill>
              <a:effectLst>
                <a:outerShdw blurRad="63500" sx="102000" sy="102000" algn="ctr" rotWithShape="0">
                  <a:srgbClr val="6E93CA">
                    <a:alpha val="40000"/>
                  </a:srgbClr>
                </a:outerShdw>
              </a:effectLst>
              <a:latin typeface="汉仪松阳体 简" panose="00020600040101010101" charset="-122"/>
              <a:ea typeface="汉仪松阳体 简" panose="00020600040101010101" charset="-122"/>
              <a:cs typeface="汉仪松阳体 简" panose="00020600040101010101" charset="-122"/>
              <a:sym typeface="汉仪中黑简" panose="02010600000101010101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1524000" y="3289935"/>
            <a:ext cx="9144000" cy="382270"/>
          </a:xfrm>
          <a:ln>
            <a:noFill/>
          </a:ln>
        </p:spPr>
        <p:txBody>
          <a:bodyPr>
            <a:normAutofit fontScale="90000"/>
          </a:bodyPr>
          <a:p>
            <a:r>
              <a:rPr lang="zh-CN" altLang="en-US" sz="2000">
                <a:solidFill>
                  <a:schemeClr val="accent2">
                    <a:lumMod val="60000"/>
                    <a:lumOff val="40000"/>
                  </a:schemeClr>
                </a:solidFill>
                <a:sym typeface="+mn-ea"/>
              </a:rPr>
              <a:t>涂鸦跳跃</a:t>
            </a:r>
            <a:endParaRPr lang="zh-CN" altLang="en-US" sz="2000">
              <a:solidFill>
                <a:schemeClr val="accent2">
                  <a:lumMod val="60000"/>
                  <a:lumOff val="40000"/>
                </a:schemeClr>
              </a:solidFill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177665" y="998220"/>
            <a:ext cx="3665220" cy="684530"/>
            <a:chOff x="7867" y="2548"/>
            <a:chExt cx="5630" cy="1051"/>
          </a:xfrm>
        </p:grpSpPr>
        <p:pic>
          <p:nvPicPr>
            <p:cNvPr id="5" name="图片 4" descr="南宁师范大学校牌（蓝色）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7" name="图片 6" descr="南宁师范大学校徽蓝色"/>
            <p:cNvPicPr>
              <a:picLocks noChangeAspect="1"/>
            </p:cNvPicPr>
            <p:nvPr/>
          </p:nvPicPr>
          <p:blipFill>
            <a:blip r:embed="rId6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  <p:sp>
        <p:nvSpPr>
          <p:cNvPr id="13" name="圆角矩形 12"/>
          <p:cNvSpPr/>
          <p:nvPr/>
        </p:nvSpPr>
        <p:spPr>
          <a:xfrm>
            <a:off x="5109845" y="4763770"/>
            <a:ext cx="1971675" cy="351155"/>
          </a:xfrm>
          <a:prstGeom prst="roundRect">
            <a:avLst>
              <a:gd name="adj" fmla="val 45255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n w="9525">
                <a:noFill/>
              </a:ln>
              <a:solidFill>
                <a:srgbClr val="E5EE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237990" y="4205446"/>
            <a:ext cx="1638300" cy="3371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600" b="1">
                <a:solidFill>
                  <a:schemeClr val="accent1"/>
                </a:solidFill>
                <a:effectLst>
                  <a:outerShdw blurRad="63500" sx="102000" sy="102000" algn="ctr" rotWithShape="0">
                    <a:srgbClr val="254C93">
                      <a:alpha val="4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答辩人：徐正天</a:t>
            </a:r>
            <a:endParaRPr lang="zh-CN" altLang="en-US" sz="1600" b="1">
              <a:solidFill>
                <a:schemeClr val="accent1"/>
              </a:solidFill>
              <a:effectLst>
                <a:outerShdw blurRad="63500" sx="102000" sy="102000" algn="ctr" rotWithShape="0">
                  <a:srgbClr val="254C93">
                    <a:alpha val="40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graduation-gat_18065"/>
          <p:cNvSpPr/>
          <p:nvPr/>
        </p:nvSpPr>
        <p:spPr>
          <a:xfrm>
            <a:off x="3658235" y="4192746"/>
            <a:ext cx="478790" cy="362585"/>
          </a:xfrm>
          <a:custGeom>
            <a:avLst/>
            <a:gdLst>
              <a:gd name="connsiteX0" fmla="*/ 580279 w 607921"/>
              <a:gd name="connsiteY0" fmla="*/ 291023 h 361648"/>
              <a:gd name="connsiteX1" fmla="*/ 569913 w 607921"/>
              <a:gd name="connsiteY1" fmla="*/ 312840 h 361648"/>
              <a:gd name="connsiteX2" fmla="*/ 580787 w 607921"/>
              <a:gd name="connsiteY2" fmla="*/ 333439 h 361648"/>
              <a:gd name="connsiteX3" fmla="*/ 591458 w 607921"/>
              <a:gd name="connsiteY3" fmla="*/ 313043 h 361648"/>
              <a:gd name="connsiteX4" fmla="*/ 446409 w 607921"/>
              <a:gd name="connsiteY4" fmla="*/ 175779 h 361648"/>
              <a:gd name="connsiteX5" fmla="*/ 453727 w 607921"/>
              <a:gd name="connsiteY5" fmla="*/ 205392 h 361648"/>
              <a:gd name="connsiteX6" fmla="*/ 455048 w 607921"/>
              <a:gd name="connsiteY6" fmla="*/ 211172 h 361648"/>
              <a:gd name="connsiteX7" fmla="*/ 456064 w 607921"/>
              <a:gd name="connsiteY7" fmla="*/ 217156 h 361648"/>
              <a:gd name="connsiteX8" fmla="*/ 297827 w 607921"/>
              <a:gd name="connsiteY8" fmla="*/ 305690 h 361648"/>
              <a:gd name="connsiteX9" fmla="*/ 151786 w 607921"/>
              <a:gd name="connsiteY9" fmla="*/ 217156 h 361648"/>
              <a:gd name="connsiteX10" fmla="*/ 154123 w 607921"/>
              <a:gd name="connsiteY10" fmla="*/ 209144 h 361648"/>
              <a:gd name="connsiteX11" fmla="*/ 161542 w 607921"/>
              <a:gd name="connsiteY11" fmla="*/ 176895 h 361648"/>
              <a:gd name="connsiteX12" fmla="*/ 302909 w 607921"/>
              <a:gd name="connsiteY12" fmla="*/ 221517 h 361648"/>
              <a:gd name="connsiteX13" fmla="*/ 303925 w 607921"/>
              <a:gd name="connsiteY13" fmla="*/ 221821 h 361648"/>
              <a:gd name="connsiteX14" fmla="*/ 301826 w 607921"/>
              <a:gd name="connsiteY14" fmla="*/ 0 h 361648"/>
              <a:gd name="connsiteX15" fmla="*/ 582820 w 607921"/>
              <a:gd name="connsiteY15" fmla="*/ 94471 h 361648"/>
              <a:gd name="connsiteX16" fmla="*/ 588714 w 607921"/>
              <a:gd name="connsiteY16" fmla="*/ 96500 h 361648"/>
              <a:gd name="connsiteX17" fmla="*/ 603653 w 607921"/>
              <a:gd name="connsiteY17" fmla="*/ 101574 h 361648"/>
              <a:gd name="connsiteX18" fmla="*/ 588714 w 607921"/>
              <a:gd name="connsiteY18" fmla="*/ 106546 h 361648"/>
              <a:gd name="connsiteX19" fmla="*/ 588714 w 607921"/>
              <a:gd name="connsiteY19" fmla="*/ 277121 h 361648"/>
              <a:gd name="connsiteX20" fmla="*/ 607921 w 607921"/>
              <a:gd name="connsiteY20" fmla="*/ 314869 h 361648"/>
              <a:gd name="connsiteX21" fmla="*/ 580889 w 607921"/>
              <a:gd name="connsiteY21" fmla="*/ 361648 h 361648"/>
              <a:gd name="connsiteX22" fmla="*/ 552129 w 607921"/>
              <a:gd name="connsiteY22" fmla="*/ 315072 h 361648"/>
              <a:gd name="connsiteX23" fmla="*/ 574588 w 607921"/>
              <a:gd name="connsiteY23" fmla="*/ 274686 h 361648"/>
              <a:gd name="connsiteX24" fmla="*/ 574588 w 607921"/>
              <a:gd name="connsiteY24" fmla="*/ 111315 h 361648"/>
              <a:gd name="connsiteX25" fmla="*/ 492170 w 607921"/>
              <a:gd name="connsiteY25" fmla="*/ 139017 h 361648"/>
              <a:gd name="connsiteX26" fmla="*/ 492272 w 607921"/>
              <a:gd name="connsiteY26" fmla="*/ 139423 h 361648"/>
              <a:gd name="connsiteX27" fmla="*/ 458126 w 607921"/>
              <a:gd name="connsiteY27" fmla="*/ 150991 h 361648"/>
              <a:gd name="connsiteX28" fmla="*/ 458126 w 607921"/>
              <a:gd name="connsiteY28" fmla="*/ 150890 h 361648"/>
              <a:gd name="connsiteX29" fmla="*/ 303961 w 607921"/>
              <a:gd name="connsiteY29" fmla="*/ 200713 h 361648"/>
              <a:gd name="connsiteX30" fmla="*/ 148373 w 607921"/>
              <a:gd name="connsiteY30" fmla="*/ 151600 h 361648"/>
              <a:gd name="connsiteX31" fmla="*/ 148373 w 607921"/>
              <a:gd name="connsiteY31" fmla="*/ 151701 h 361648"/>
              <a:gd name="connsiteX32" fmla="*/ 122458 w 607921"/>
              <a:gd name="connsiteY32" fmla="*/ 142772 h 361648"/>
              <a:gd name="connsiteX33" fmla="*/ 111178 w 607921"/>
              <a:gd name="connsiteY33" fmla="*/ 139017 h 361648"/>
              <a:gd name="connsiteX34" fmla="*/ 111178 w 607921"/>
              <a:gd name="connsiteY34" fmla="*/ 138916 h 361648"/>
              <a:gd name="connsiteX35" fmla="*/ 0 w 607921"/>
              <a:gd name="connsiteY35" fmla="*/ 101574 h 36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921" h="361648">
                <a:moveTo>
                  <a:pt x="580279" y="291023"/>
                </a:moveTo>
                <a:lnTo>
                  <a:pt x="569913" y="312840"/>
                </a:lnTo>
                <a:lnTo>
                  <a:pt x="580787" y="333439"/>
                </a:lnTo>
                <a:lnTo>
                  <a:pt x="591458" y="313043"/>
                </a:lnTo>
                <a:close/>
                <a:moveTo>
                  <a:pt x="446409" y="175779"/>
                </a:moveTo>
                <a:lnTo>
                  <a:pt x="453727" y="205392"/>
                </a:lnTo>
                <a:cubicBezTo>
                  <a:pt x="454235" y="207927"/>
                  <a:pt x="454743" y="209753"/>
                  <a:pt x="455048" y="211172"/>
                </a:cubicBezTo>
                <a:cubicBezTo>
                  <a:pt x="455657" y="213606"/>
                  <a:pt x="456064" y="215330"/>
                  <a:pt x="456064" y="217156"/>
                </a:cubicBezTo>
                <a:cubicBezTo>
                  <a:pt x="456064" y="241799"/>
                  <a:pt x="333398" y="305690"/>
                  <a:pt x="297827" y="305690"/>
                </a:cubicBezTo>
                <a:cubicBezTo>
                  <a:pt x="263375" y="305690"/>
                  <a:pt x="151786" y="242509"/>
                  <a:pt x="151786" y="217156"/>
                </a:cubicBezTo>
                <a:cubicBezTo>
                  <a:pt x="151786" y="214418"/>
                  <a:pt x="152599" y="211781"/>
                  <a:pt x="154123" y="209144"/>
                </a:cubicBezTo>
                <a:lnTo>
                  <a:pt x="161542" y="176895"/>
                </a:lnTo>
                <a:lnTo>
                  <a:pt x="302909" y="221517"/>
                </a:lnTo>
                <a:lnTo>
                  <a:pt x="303925" y="221821"/>
                </a:lnTo>
                <a:close/>
                <a:moveTo>
                  <a:pt x="301826" y="0"/>
                </a:moveTo>
                <a:lnTo>
                  <a:pt x="582820" y="94471"/>
                </a:lnTo>
                <a:lnTo>
                  <a:pt x="588714" y="96500"/>
                </a:lnTo>
                <a:lnTo>
                  <a:pt x="603653" y="101574"/>
                </a:lnTo>
                <a:lnTo>
                  <a:pt x="588714" y="106546"/>
                </a:lnTo>
                <a:lnTo>
                  <a:pt x="588714" y="277121"/>
                </a:lnTo>
                <a:lnTo>
                  <a:pt x="607921" y="314869"/>
                </a:lnTo>
                <a:lnTo>
                  <a:pt x="580889" y="361648"/>
                </a:lnTo>
                <a:lnTo>
                  <a:pt x="552129" y="315072"/>
                </a:lnTo>
                <a:lnTo>
                  <a:pt x="574588" y="274686"/>
                </a:lnTo>
                <a:lnTo>
                  <a:pt x="574588" y="111315"/>
                </a:lnTo>
                <a:lnTo>
                  <a:pt x="492170" y="139017"/>
                </a:lnTo>
                <a:lnTo>
                  <a:pt x="492272" y="139423"/>
                </a:lnTo>
                <a:lnTo>
                  <a:pt x="458126" y="150991"/>
                </a:lnTo>
                <a:lnTo>
                  <a:pt x="458126" y="150890"/>
                </a:lnTo>
                <a:lnTo>
                  <a:pt x="303961" y="200713"/>
                </a:lnTo>
                <a:lnTo>
                  <a:pt x="148373" y="151600"/>
                </a:lnTo>
                <a:lnTo>
                  <a:pt x="148373" y="151701"/>
                </a:lnTo>
                <a:lnTo>
                  <a:pt x="122458" y="142772"/>
                </a:lnTo>
                <a:lnTo>
                  <a:pt x="111178" y="139017"/>
                </a:lnTo>
                <a:lnTo>
                  <a:pt x="111178" y="138916"/>
                </a:lnTo>
                <a:lnTo>
                  <a:pt x="0" y="101574"/>
                </a:lnTo>
                <a:close/>
              </a:path>
            </a:pathLst>
          </a:cu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read-symbol-of-a-student-reading_46285"/>
          <p:cNvSpPr/>
          <p:nvPr>
            <p:custDataLst>
              <p:tags r:id="rId7"/>
            </p:custDataLst>
          </p:nvPr>
        </p:nvSpPr>
        <p:spPr>
          <a:xfrm>
            <a:off x="6600825" y="4124008"/>
            <a:ext cx="293370" cy="428625"/>
          </a:xfrm>
          <a:custGeom>
            <a:avLst/>
            <a:gdLst>
              <a:gd name="connsiteX0" fmla="*/ 28413 w 393470"/>
              <a:gd name="connsiteY0" fmla="*/ 263879 h 573488"/>
              <a:gd name="connsiteX1" fmla="*/ 34439 w 393470"/>
              <a:gd name="connsiteY1" fmla="*/ 263879 h 573488"/>
              <a:gd name="connsiteX2" fmla="*/ 196305 w 393470"/>
              <a:gd name="connsiteY2" fmla="*/ 305160 h 573488"/>
              <a:gd name="connsiteX3" fmla="*/ 359031 w 393470"/>
              <a:gd name="connsiteY3" fmla="*/ 263879 h 573488"/>
              <a:gd name="connsiteX4" fmla="*/ 364197 w 393470"/>
              <a:gd name="connsiteY4" fmla="*/ 263879 h 573488"/>
              <a:gd name="connsiteX5" fmla="*/ 364197 w 393470"/>
              <a:gd name="connsiteY5" fmla="*/ 281080 h 573488"/>
              <a:gd name="connsiteX6" fmla="*/ 380555 w 393470"/>
              <a:gd name="connsiteY6" fmla="*/ 281080 h 573488"/>
              <a:gd name="connsiteX7" fmla="*/ 393470 w 393470"/>
              <a:gd name="connsiteY7" fmla="*/ 281080 h 573488"/>
              <a:gd name="connsiteX8" fmla="*/ 393470 w 393470"/>
              <a:gd name="connsiteY8" fmla="*/ 535647 h 573488"/>
              <a:gd name="connsiteX9" fmla="*/ 380555 w 393470"/>
              <a:gd name="connsiteY9" fmla="*/ 535647 h 573488"/>
              <a:gd name="connsiteX10" fmla="*/ 210080 w 393470"/>
              <a:gd name="connsiteY10" fmla="*/ 573488 h 573488"/>
              <a:gd name="connsiteX11" fmla="*/ 183390 w 393470"/>
              <a:gd name="connsiteY11" fmla="*/ 573488 h 573488"/>
              <a:gd name="connsiteX12" fmla="*/ 12915 w 393470"/>
              <a:gd name="connsiteY12" fmla="*/ 535647 h 573488"/>
              <a:gd name="connsiteX13" fmla="*/ 0 w 393470"/>
              <a:gd name="connsiteY13" fmla="*/ 535647 h 573488"/>
              <a:gd name="connsiteX14" fmla="*/ 0 w 393470"/>
              <a:gd name="connsiteY14" fmla="*/ 281080 h 573488"/>
              <a:gd name="connsiteX15" fmla="*/ 12915 w 393470"/>
              <a:gd name="connsiteY15" fmla="*/ 281080 h 573488"/>
              <a:gd name="connsiteX16" fmla="*/ 28413 w 393470"/>
              <a:gd name="connsiteY16" fmla="*/ 281080 h 573488"/>
              <a:gd name="connsiteX17" fmla="*/ 196321 w 393470"/>
              <a:gd name="connsiteY17" fmla="*/ 0 h 573488"/>
              <a:gd name="connsiteX18" fmla="*/ 319418 w 393470"/>
              <a:gd name="connsiteY18" fmla="*/ 122969 h 573488"/>
              <a:gd name="connsiteX19" fmla="*/ 251413 w 393470"/>
              <a:gd name="connsiteY19" fmla="*/ 251957 h 573488"/>
              <a:gd name="connsiteX20" fmla="*/ 268630 w 393470"/>
              <a:gd name="connsiteY20" fmla="*/ 257116 h 573488"/>
              <a:gd name="connsiteX21" fmla="*/ 196321 w 393470"/>
              <a:gd name="connsiteY21" fmla="*/ 283774 h 573488"/>
              <a:gd name="connsiteX22" fmla="*/ 124872 w 393470"/>
              <a:gd name="connsiteY22" fmla="*/ 257116 h 573488"/>
              <a:gd name="connsiteX23" fmla="*/ 141228 w 393470"/>
              <a:gd name="connsiteY23" fmla="*/ 251957 h 573488"/>
              <a:gd name="connsiteX24" fmla="*/ 73223 w 393470"/>
              <a:gd name="connsiteY24" fmla="*/ 122969 h 573488"/>
              <a:gd name="connsiteX25" fmla="*/ 196321 w 393470"/>
              <a:gd name="connsiteY25" fmla="*/ 0 h 57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3470" h="573488">
                <a:moveTo>
                  <a:pt x="28413" y="263879"/>
                </a:moveTo>
                <a:lnTo>
                  <a:pt x="34439" y="263879"/>
                </a:lnTo>
                <a:cubicBezTo>
                  <a:pt x="146367" y="263879"/>
                  <a:pt x="184251" y="290540"/>
                  <a:pt x="196305" y="305160"/>
                </a:cubicBezTo>
                <a:cubicBezTo>
                  <a:pt x="208358" y="290540"/>
                  <a:pt x="246242" y="263879"/>
                  <a:pt x="359031" y="263879"/>
                </a:cubicBezTo>
                <a:lnTo>
                  <a:pt x="364197" y="263879"/>
                </a:lnTo>
                <a:lnTo>
                  <a:pt x="364197" y="281080"/>
                </a:lnTo>
                <a:cubicBezTo>
                  <a:pt x="369362" y="281080"/>
                  <a:pt x="374528" y="281080"/>
                  <a:pt x="380555" y="281080"/>
                </a:cubicBezTo>
                <a:lnTo>
                  <a:pt x="393470" y="281080"/>
                </a:lnTo>
                <a:lnTo>
                  <a:pt x="393470" y="535647"/>
                </a:lnTo>
                <a:lnTo>
                  <a:pt x="380555" y="535647"/>
                </a:lnTo>
                <a:cubicBezTo>
                  <a:pt x="242798" y="535647"/>
                  <a:pt x="214385" y="566608"/>
                  <a:pt x="210080" y="573488"/>
                </a:cubicBezTo>
                <a:lnTo>
                  <a:pt x="183390" y="573488"/>
                </a:lnTo>
                <a:cubicBezTo>
                  <a:pt x="179946" y="567468"/>
                  <a:pt x="151533" y="535647"/>
                  <a:pt x="12915" y="535647"/>
                </a:cubicBezTo>
                <a:lnTo>
                  <a:pt x="0" y="535647"/>
                </a:lnTo>
                <a:lnTo>
                  <a:pt x="0" y="281080"/>
                </a:lnTo>
                <a:lnTo>
                  <a:pt x="12915" y="281080"/>
                </a:lnTo>
                <a:cubicBezTo>
                  <a:pt x="18081" y="281080"/>
                  <a:pt x="23247" y="281080"/>
                  <a:pt x="28413" y="281080"/>
                </a:cubicBezTo>
                <a:close/>
                <a:moveTo>
                  <a:pt x="196321" y="0"/>
                </a:moveTo>
                <a:cubicBezTo>
                  <a:pt x="264325" y="0"/>
                  <a:pt x="319418" y="55035"/>
                  <a:pt x="319418" y="122969"/>
                </a:cubicBezTo>
                <a:cubicBezTo>
                  <a:pt x="319418" y="171124"/>
                  <a:pt x="291872" y="224439"/>
                  <a:pt x="251413" y="251957"/>
                </a:cubicBezTo>
                <a:cubicBezTo>
                  <a:pt x="257439" y="253677"/>
                  <a:pt x="262604" y="255397"/>
                  <a:pt x="268630" y="257116"/>
                </a:cubicBezTo>
                <a:cubicBezTo>
                  <a:pt x="232475" y="263136"/>
                  <a:pt x="210094" y="273455"/>
                  <a:pt x="196321" y="283774"/>
                </a:cubicBezTo>
                <a:cubicBezTo>
                  <a:pt x="183408" y="273455"/>
                  <a:pt x="161027" y="263136"/>
                  <a:pt x="124872" y="257116"/>
                </a:cubicBezTo>
                <a:cubicBezTo>
                  <a:pt x="130037" y="255397"/>
                  <a:pt x="136063" y="253677"/>
                  <a:pt x="141228" y="251957"/>
                </a:cubicBezTo>
                <a:cubicBezTo>
                  <a:pt x="100769" y="224439"/>
                  <a:pt x="73223" y="171124"/>
                  <a:pt x="73223" y="122969"/>
                </a:cubicBezTo>
                <a:cubicBezTo>
                  <a:pt x="73223" y="55035"/>
                  <a:pt x="128316" y="0"/>
                  <a:pt x="196321" y="0"/>
                </a:cubicBezTo>
                <a:close/>
              </a:path>
            </a:pathLst>
          </a:cu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rgbClr val="3463A9"/>
              </a:solidFill>
            </a:endParaRPr>
          </a:p>
        </p:txBody>
      </p: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6894195" y="4205446"/>
            <a:ext cx="2051685" cy="33718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600" b="1">
                <a:solidFill>
                  <a:schemeClr val="accent1"/>
                </a:solidFill>
                <a:effectLst>
                  <a:outerShdw blurRad="63500" sx="102000" sy="102000" algn="ctr" rotWithShape="0">
                    <a:srgbClr val="254C93">
                      <a:alpha val="4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指导老师：蒋雪玲</a:t>
            </a:r>
            <a:endParaRPr lang="zh-CN" altLang="en-US" sz="1600" b="1">
              <a:solidFill>
                <a:schemeClr val="accent1"/>
              </a:solidFill>
              <a:effectLst>
                <a:outerShdw blurRad="63500" sx="102000" sy="102000" algn="ctr" rotWithShape="0">
                  <a:srgbClr val="254C93">
                    <a:alpha val="40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236210" y="4763770"/>
            <a:ext cx="1718945" cy="3371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ctr"/>
            <a:r>
              <a:rPr lang="en-US" altLang="zh-CN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2023</a:t>
            </a:r>
            <a:r>
              <a:rPr lang="zh-CN" altLang="en-US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年</a:t>
            </a:r>
            <a:r>
              <a:rPr lang="en-US" altLang="zh-CN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12</a:t>
            </a:r>
            <a:r>
              <a:rPr lang="zh-CN" altLang="en-US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月</a:t>
            </a:r>
            <a:endParaRPr lang="zh-CN" altLang="en-US" sz="1600">
              <a:ln>
                <a:noFill/>
              </a:ln>
              <a:solidFill>
                <a:srgbClr val="E5EEFF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21640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539115" y="133985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模块功能设计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 descr="各个类的功能.drawi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5" y="845185"/>
            <a:ext cx="8390890" cy="57391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05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6494780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主要功能模块</a:t>
            </a:r>
            <a:endParaRPr lang="en-US" altLang="zh-CN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860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4185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en-US" altLang="zh-CN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主要功能模块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1" name="任意多边形: 形状 40"/>
          <p:cNvSpPr/>
          <p:nvPr>
            <p:custDataLst>
              <p:tags r:id="rId2"/>
            </p:custDataLst>
          </p:nvPr>
        </p:nvSpPr>
        <p:spPr>
          <a:xfrm>
            <a:off x="6577216" y="3317656"/>
            <a:ext cx="1190562" cy="2095532"/>
          </a:xfrm>
          <a:custGeom>
            <a:avLst/>
            <a:gdLst>
              <a:gd name="connsiteX0" fmla="*/ 1394523 w 1509968"/>
              <a:gd name="connsiteY0" fmla="*/ 0 h 2657725"/>
              <a:gd name="connsiteX1" fmla="*/ 1414961 w 1509968"/>
              <a:gd name="connsiteY1" fmla="*/ 56307 h 2657725"/>
              <a:gd name="connsiteX2" fmla="*/ 1509968 w 1509968"/>
              <a:gd name="connsiteY2" fmla="*/ 689944 h 2657725"/>
              <a:gd name="connsiteX3" fmla="*/ 578265 w 1509968"/>
              <a:gd name="connsiteY3" fmla="*/ 2456845 h 2657725"/>
              <a:gd name="connsiteX4" fmla="*/ 563631 w 1509968"/>
              <a:gd name="connsiteY4" fmla="*/ 2465810 h 2657725"/>
              <a:gd name="connsiteX5" fmla="*/ 667600 w 1509968"/>
              <a:gd name="connsiteY5" fmla="*/ 2657725 h 2657725"/>
              <a:gd name="connsiteX6" fmla="*/ 459187 w 1509968"/>
              <a:gd name="connsiteY6" fmla="*/ 2529790 h 2657725"/>
              <a:gd name="connsiteX7" fmla="*/ 454763 w 1509968"/>
              <a:gd name="connsiteY7" fmla="*/ 2532499 h 2657725"/>
              <a:gd name="connsiteX8" fmla="*/ 250021 w 1509968"/>
              <a:gd name="connsiteY8" fmla="*/ 2401392 h 2657725"/>
              <a:gd name="connsiteX9" fmla="*/ 54592 w 1509968"/>
              <a:gd name="connsiteY9" fmla="*/ 2281428 h 2657725"/>
              <a:gd name="connsiteX10" fmla="*/ 54248 w 1509968"/>
              <a:gd name="connsiteY10" fmla="*/ 2276029 h 2657725"/>
              <a:gd name="connsiteX11" fmla="*/ 21352 w 1509968"/>
              <a:gd name="connsiteY11" fmla="*/ 2254964 h 2657725"/>
              <a:gd name="connsiteX12" fmla="*/ 21352 w 1509968"/>
              <a:gd name="connsiteY12" fmla="*/ 1760210 h 2657725"/>
              <a:gd name="connsiteX13" fmla="*/ 0 w 1509968"/>
              <a:gd name="connsiteY13" fmla="*/ 1425410 h 2657725"/>
              <a:gd name="connsiteX14" fmla="*/ 57691 w 1509968"/>
              <a:gd name="connsiteY14" fmla="*/ 1531900 h 2657725"/>
              <a:gd name="connsiteX15" fmla="*/ 87423 w 1509968"/>
              <a:gd name="connsiteY15" fmla="*/ 1509121 h 2657725"/>
              <a:gd name="connsiteX16" fmla="*/ 474352 w 1509968"/>
              <a:gd name="connsiteY16" fmla="*/ 668545 h 2657725"/>
              <a:gd name="connsiteX17" fmla="*/ 426550 w 1509968"/>
              <a:gd name="connsiteY17" fmla="*/ 344613 h 2657725"/>
              <a:gd name="connsiteX18" fmla="*/ 421160 w 1509968"/>
              <a:gd name="connsiteY18" fmla="*/ 329525 h 2657725"/>
              <a:gd name="connsiteX19" fmla="*/ 1008853 w 1509968"/>
              <a:gd name="connsiteY19" fmla="*/ 421784 h 2657725"/>
              <a:gd name="connsiteX20" fmla="*/ 1015449 w 1509968"/>
              <a:gd name="connsiteY20" fmla="*/ 427631 h 2657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509968" h="2657725">
                <a:moveTo>
                  <a:pt x="1394523" y="0"/>
                </a:moveTo>
                <a:lnTo>
                  <a:pt x="1414961" y="56307"/>
                </a:lnTo>
                <a:cubicBezTo>
                  <a:pt x="1476706" y="256473"/>
                  <a:pt x="1509968" y="469292"/>
                  <a:pt x="1509968" y="689944"/>
                </a:cubicBezTo>
                <a:cubicBezTo>
                  <a:pt x="1509968" y="1425453"/>
                  <a:pt x="1140388" y="2073923"/>
                  <a:pt x="578265" y="2456845"/>
                </a:cubicBezTo>
                <a:lnTo>
                  <a:pt x="563631" y="2465810"/>
                </a:lnTo>
                <a:lnTo>
                  <a:pt x="667600" y="2657725"/>
                </a:lnTo>
                <a:lnTo>
                  <a:pt x="459187" y="2529790"/>
                </a:lnTo>
                <a:lnTo>
                  <a:pt x="454763" y="2532499"/>
                </a:lnTo>
                <a:lnTo>
                  <a:pt x="250021" y="2401392"/>
                </a:lnTo>
                <a:lnTo>
                  <a:pt x="54592" y="2281428"/>
                </a:lnTo>
                <a:lnTo>
                  <a:pt x="54248" y="2276029"/>
                </a:lnTo>
                <a:lnTo>
                  <a:pt x="21352" y="2254964"/>
                </a:lnTo>
                <a:lnTo>
                  <a:pt x="21352" y="1760210"/>
                </a:lnTo>
                <a:lnTo>
                  <a:pt x="0" y="1425410"/>
                </a:lnTo>
                <a:lnTo>
                  <a:pt x="57691" y="1531900"/>
                </a:lnTo>
                <a:lnTo>
                  <a:pt x="87423" y="1509121"/>
                </a:lnTo>
                <a:cubicBezTo>
                  <a:pt x="323730" y="1309323"/>
                  <a:pt x="474352" y="1006955"/>
                  <a:pt x="474352" y="668545"/>
                </a:cubicBezTo>
                <a:cubicBezTo>
                  <a:pt x="474352" y="555742"/>
                  <a:pt x="457616" y="446943"/>
                  <a:pt x="426550" y="344613"/>
                </a:cubicBezTo>
                <a:lnTo>
                  <a:pt x="421160" y="329525"/>
                </a:lnTo>
                <a:lnTo>
                  <a:pt x="1008853" y="421784"/>
                </a:lnTo>
                <a:lnTo>
                  <a:pt x="1015449" y="427631"/>
                </a:lnTo>
                <a:close/>
              </a:path>
            </a:pathLst>
          </a:custGeom>
          <a:solidFill>
            <a:srgbClr val="1AA3A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任意多边形: 形状 44"/>
          <p:cNvSpPr/>
          <p:nvPr>
            <p:custDataLst>
              <p:tags r:id="rId3"/>
            </p:custDataLst>
          </p:nvPr>
        </p:nvSpPr>
        <p:spPr>
          <a:xfrm rot="3653995">
            <a:off x="4074870" y="2524187"/>
            <a:ext cx="1937956" cy="1878313"/>
          </a:xfrm>
          <a:custGeom>
            <a:avLst/>
            <a:gdLst>
              <a:gd name="connsiteX0" fmla="*/ 0 w 1937956"/>
              <a:gd name="connsiteY0" fmla="*/ 291842 h 1878313"/>
              <a:gd name="connsiteX1" fmla="*/ 483891 w 1937956"/>
              <a:gd name="connsiteY1" fmla="*/ 50468 h 1878313"/>
              <a:gd name="connsiteX2" fmla="*/ 571603 w 1937956"/>
              <a:gd name="connsiteY2" fmla="*/ 3307 h 1878313"/>
              <a:gd name="connsiteX3" fmla="*/ 574833 w 1937956"/>
              <a:gd name="connsiteY3" fmla="*/ 5104 h 1878313"/>
              <a:gd name="connsiteX4" fmla="*/ 585066 w 1937956"/>
              <a:gd name="connsiteY4" fmla="*/ 0 h 1878313"/>
              <a:gd name="connsiteX5" fmla="*/ 1105059 w 1937956"/>
              <a:gd name="connsiteY5" fmla="*/ 288962 h 1878313"/>
              <a:gd name="connsiteX6" fmla="*/ 977564 w 1937956"/>
              <a:gd name="connsiteY6" fmla="*/ 289295 h 1878313"/>
              <a:gd name="connsiteX7" fmla="*/ 987882 w 1937956"/>
              <a:gd name="connsiteY7" fmla="*/ 354107 h 1878313"/>
              <a:gd name="connsiteX8" fmla="*/ 1414458 w 1937956"/>
              <a:gd name="connsiteY8" fmla="*/ 923102 h 1878313"/>
              <a:gd name="connsiteX9" fmla="*/ 1903691 w 1937956"/>
              <a:gd name="connsiteY9" fmla="*/ 1031546 h 1878313"/>
              <a:gd name="connsiteX10" fmla="*/ 1914118 w 1937956"/>
              <a:gd name="connsiteY10" fmla="*/ 1030261 h 1878313"/>
              <a:gd name="connsiteX11" fmla="*/ 1700110 w 1937956"/>
              <a:gd name="connsiteY11" fmla="*/ 1476802 h 1878313"/>
              <a:gd name="connsiteX12" fmla="*/ 1694200 w 1937956"/>
              <a:gd name="connsiteY12" fmla="*/ 1480460 h 1878313"/>
              <a:gd name="connsiteX13" fmla="*/ 1937956 w 1937956"/>
              <a:gd name="connsiteY13" fmla="*/ 1874210 h 1878313"/>
              <a:gd name="connsiteX14" fmla="*/ 1818618 w 1937956"/>
              <a:gd name="connsiteY14" fmla="*/ 1878313 h 1878313"/>
              <a:gd name="connsiteX15" fmla="*/ 1021076 w 1937956"/>
              <a:gd name="connsiteY15" fmla="*/ 1664560 h 1878313"/>
              <a:gd name="connsiteX16" fmla="*/ 161057 w 1937956"/>
              <a:gd name="connsiteY16" fmla="*/ 345134 h 1878313"/>
              <a:gd name="connsiteX17" fmla="*/ 158815 w 1937956"/>
              <a:gd name="connsiteY17" fmla="*/ 291428 h 187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37956" h="1878313">
                <a:moveTo>
                  <a:pt x="0" y="291842"/>
                </a:moveTo>
                <a:lnTo>
                  <a:pt x="483891" y="50468"/>
                </a:lnTo>
                <a:lnTo>
                  <a:pt x="571603" y="3307"/>
                </a:lnTo>
                <a:lnTo>
                  <a:pt x="574833" y="5104"/>
                </a:lnTo>
                <a:lnTo>
                  <a:pt x="585066" y="0"/>
                </a:lnTo>
                <a:lnTo>
                  <a:pt x="1105059" y="288962"/>
                </a:lnTo>
                <a:lnTo>
                  <a:pt x="977564" y="289295"/>
                </a:lnTo>
                <a:lnTo>
                  <a:pt x="987882" y="354107"/>
                </a:lnTo>
                <a:cubicBezTo>
                  <a:pt x="1039185" y="585756"/>
                  <a:pt x="1187790" y="796940"/>
                  <a:pt x="1414458" y="923102"/>
                </a:cubicBezTo>
                <a:cubicBezTo>
                  <a:pt x="1569888" y="1009614"/>
                  <a:pt x="1739952" y="1043863"/>
                  <a:pt x="1903691" y="1031546"/>
                </a:cubicBezTo>
                <a:lnTo>
                  <a:pt x="1914118" y="1030261"/>
                </a:lnTo>
                <a:lnTo>
                  <a:pt x="1700110" y="1476802"/>
                </a:lnTo>
                <a:lnTo>
                  <a:pt x="1694200" y="1480460"/>
                </a:lnTo>
                <a:lnTo>
                  <a:pt x="1937956" y="1874210"/>
                </a:lnTo>
                <a:lnTo>
                  <a:pt x="1818618" y="1878313"/>
                </a:lnTo>
                <a:cubicBezTo>
                  <a:pt x="1548237" y="1874601"/>
                  <a:pt x="1274438" y="1805580"/>
                  <a:pt x="1021076" y="1664560"/>
                </a:cubicBezTo>
                <a:cubicBezTo>
                  <a:pt x="514354" y="1382522"/>
                  <a:pt x="209316" y="879240"/>
                  <a:pt x="161057" y="345134"/>
                </a:cubicBezTo>
                <a:lnTo>
                  <a:pt x="158815" y="291428"/>
                </a:lnTo>
                <a:close/>
              </a:path>
            </a:pathLst>
          </a:custGeom>
          <a:solidFill>
            <a:srgbClr val="1F74A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任意多边形: 形状 42"/>
          <p:cNvSpPr/>
          <p:nvPr>
            <p:custDataLst>
              <p:tags r:id="rId4"/>
            </p:custDataLst>
          </p:nvPr>
        </p:nvSpPr>
        <p:spPr>
          <a:xfrm rot="9555269">
            <a:off x="5611828" y="1934636"/>
            <a:ext cx="2013151" cy="1844480"/>
          </a:xfrm>
          <a:custGeom>
            <a:avLst/>
            <a:gdLst>
              <a:gd name="connsiteX0" fmla="*/ 1586244 w 2553243"/>
              <a:gd name="connsiteY0" fmla="*/ 2202786 h 2339320"/>
              <a:gd name="connsiteX1" fmla="*/ 259527 w 2553243"/>
              <a:gd name="connsiteY1" fmla="*/ 603220 h 2339320"/>
              <a:gd name="connsiteX2" fmla="*/ 234257 w 2553243"/>
              <a:gd name="connsiteY2" fmla="*/ 369528 h 2339320"/>
              <a:gd name="connsiteX3" fmla="*/ 0 w 2553243"/>
              <a:gd name="connsiteY3" fmla="*/ 370138 h 2339320"/>
              <a:gd name="connsiteX4" fmla="*/ 620600 w 2553243"/>
              <a:gd name="connsiteY4" fmla="*/ 60571 h 2339320"/>
              <a:gd name="connsiteX5" fmla="*/ 727283 w 2553243"/>
              <a:gd name="connsiteY5" fmla="*/ 4563 h 2339320"/>
              <a:gd name="connsiteX6" fmla="*/ 729896 w 2553243"/>
              <a:gd name="connsiteY6" fmla="*/ 6052 h 2339320"/>
              <a:gd name="connsiteX7" fmla="*/ 742029 w 2553243"/>
              <a:gd name="connsiteY7" fmla="*/ 0 h 2339320"/>
              <a:gd name="connsiteX8" fmla="*/ 1401526 w 2553243"/>
              <a:gd name="connsiteY8" fmla="*/ 366486 h 2339320"/>
              <a:gd name="connsiteX9" fmla="*/ 1260799 w 2553243"/>
              <a:gd name="connsiteY9" fmla="*/ 366853 h 2339320"/>
              <a:gd name="connsiteX10" fmla="*/ 1261777 w 2553243"/>
              <a:gd name="connsiteY10" fmla="*/ 379460 h 2339320"/>
              <a:gd name="connsiteX11" fmla="*/ 1934156 w 2553243"/>
              <a:gd name="connsiteY11" fmla="*/ 1243755 h 2339320"/>
              <a:gd name="connsiteX12" fmla="*/ 2351514 w 2553243"/>
              <a:gd name="connsiteY12" fmla="*/ 1310301 h 2339320"/>
              <a:gd name="connsiteX13" fmla="*/ 2401225 w 2553243"/>
              <a:gd name="connsiteY13" fmla="*/ 1305495 h 2339320"/>
              <a:gd name="connsiteX14" fmla="*/ 2200439 w 2553243"/>
              <a:gd name="connsiteY14" fmla="*/ 1835587 h 2339320"/>
              <a:gd name="connsiteX15" fmla="*/ 2193363 w 2553243"/>
              <a:gd name="connsiteY15" fmla="*/ 1840845 h 2339320"/>
              <a:gd name="connsiteX16" fmla="*/ 2553243 w 2553243"/>
              <a:gd name="connsiteY16" fmla="*/ 2325053 h 2339320"/>
              <a:gd name="connsiteX17" fmla="*/ 2414790 w 2553243"/>
              <a:gd name="connsiteY17" fmla="*/ 2337560 h 2339320"/>
              <a:gd name="connsiteX18" fmla="*/ 1586244 w 2553243"/>
              <a:gd name="connsiteY18" fmla="*/ 2202786 h 2339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553243" h="2339320">
                <a:moveTo>
                  <a:pt x="1586244" y="2202786"/>
                </a:moveTo>
                <a:cubicBezTo>
                  <a:pt x="869990" y="1931486"/>
                  <a:pt x="388266" y="1309683"/>
                  <a:pt x="259527" y="603220"/>
                </a:cubicBezTo>
                <a:lnTo>
                  <a:pt x="234257" y="369528"/>
                </a:lnTo>
                <a:lnTo>
                  <a:pt x="0" y="370138"/>
                </a:lnTo>
                <a:lnTo>
                  <a:pt x="620600" y="60571"/>
                </a:lnTo>
                <a:lnTo>
                  <a:pt x="727283" y="4563"/>
                </a:lnTo>
                <a:lnTo>
                  <a:pt x="729896" y="6052"/>
                </a:lnTo>
                <a:lnTo>
                  <a:pt x="742029" y="0"/>
                </a:lnTo>
                <a:lnTo>
                  <a:pt x="1401526" y="366486"/>
                </a:lnTo>
                <a:lnTo>
                  <a:pt x="1260799" y="366853"/>
                </a:lnTo>
                <a:lnTo>
                  <a:pt x="1261777" y="379460"/>
                </a:lnTo>
                <a:cubicBezTo>
                  <a:pt x="1309873" y="760792"/>
                  <a:pt x="1556615" y="1100751"/>
                  <a:pt x="1934156" y="1243755"/>
                </a:cubicBezTo>
                <a:cubicBezTo>
                  <a:pt x="2071444" y="1295756"/>
                  <a:pt x="2213030" y="1316791"/>
                  <a:pt x="2351514" y="1310301"/>
                </a:cubicBezTo>
                <a:lnTo>
                  <a:pt x="2401225" y="1305495"/>
                </a:lnTo>
                <a:lnTo>
                  <a:pt x="2200439" y="1835587"/>
                </a:lnTo>
                <a:lnTo>
                  <a:pt x="2193363" y="1840845"/>
                </a:lnTo>
                <a:lnTo>
                  <a:pt x="2553243" y="2325053"/>
                </a:lnTo>
                <a:lnTo>
                  <a:pt x="2414790" y="2337560"/>
                </a:lnTo>
                <a:cubicBezTo>
                  <a:pt x="2140165" y="2348839"/>
                  <a:pt x="1859102" y="2306138"/>
                  <a:pt x="1586244" y="2202786"/>
                </a:cubicBezTo>
                <a:close/>
              </a:path>
            </a:pathLst>
          </a:cu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任意多边形: 形状 43"/>
          <p:cNvSpPr/>
          <p:nvPr>
            <p:custDataLst>
              <p:tags r:id="rId5"/>
            </p:custDataLst>
          </p:nvPr>
        </p:nvSpPr>
        <p:spPr>
          <a:xfrm rot="19652868">
            <a:off x="4818851" y="4134354"/>
            <a:ext cx="1796337" cy="1782765"/>
          </a:xfrm>
          <a:custGeom>
            <a:avLst/>
            <a:gdLst>
              <a:gd name="connsiteX0" fmla="*/ 1401526 w 2278261"/>
              <a:gd name="connsiteY0" fmla="*/ 366486 h 2261048"/>
              <a:gd name="connsiteX1" fmla="*/ 1316187 w 2278261"/>
              <a:gd name="connsiteY1" fmla="*/ 366709 h 2261048"/>
              <a:gd name="connsiteX2" fmla="*/ 1318738 w 2278261"/>
              <a:gd name="connsiteY2" fmla="*/ 382590 h 2261048"/>
              <a:gd name="connsiteX3" fmla="*/ 1781966 w 2278261"/>
              <a:gd name="connsiteY3" fmla="*/ 1055256 h 2261048"/>
              <a:gd name="connsiteX4" fmla="*/ 2177140 w 2278261"/>
              <a:gd name="connsiteY4" fmla="*/ 1205101 h 2261048"/>
              <a:gd name="connsiteX5" fmla="*/ 2278261 w 2278261"/>
              <a:gd name="connsiteY5" fmla="*/ 1216058 h 2261048"/>
              <a:gd name="connsiteX6" fmla="*/ 1916170 w 2278261"/>
              <a:gd name="connsiteY6" fmla="*/ 1785474 h 2261048"/>
              <a:gd name="connsiteX7" fmla="*/ 1908175 w 2278261"/>
              <a:gd name="connsiteY7" fmla="*/ 1789187 h 2261048"/>
              <a:gd name="connsiteX8" fmla="*/ 2127349 w 2278261"/>
              <a:gd name="connsiteY8" fmla="*/ 2261048 h 2261048"/>
              <a:gd name="connsiteX9" fmla="*/ 1983482 w 2278261"/>
              <a:gd name="connsiteY9" fmla="*/ 2244543 h 2261048"/>
              <a:gd name="connsiteX10" fmla="*/ 1199517 w 2278261"/>
              <a:gd name="connsiteY10" fmla="*/ 1944458 h 2261048"/>
              <a:gd name="connsiteX11" fmla="*/ 239578 w 2278261"/>
              <a:gd name="connsiteY11" fmla="*/ 415120 h 2261048"/>
              <a:gd name="connsiteX12" fmla="*/ 236302 w 2278261"/>
              <a:gd name="connsiteY12" fmla="*/ 369523 h 2261048"/>
              <a:gd name="connsiteX13" fmla="*/ 0 w 2278261"/>
              <a:gd name="connsiteY13" fmla="*/ 370138 h 2261048"/>
              <a:gd name="connsiteX14" fmla="*/ 703437 w 2278261"/>
              <a:gd name="connsiteY14" fmla="*/ 19250 h 2261048"/>
              <a:gd name="connsiteX15" fmla="*/ 737308 w 2278261"/>
              <a:gd name="connsiteY15" fmla="*/ 931 h 2261048"/>
              <a:gd name="connsiteX16" fmla="*/ 738662 w 2278261"/>
              <a:gd name="connsiteY16" fmla="*/ 1680 h 2261048"/>
              <a:gd name="connsiteX17" fmla="*/ 742029 w 2278261"/>
              <a:gd name="connsiteY17" fmla="*/ 0 h 226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78261" h="2261048">
                <a:moveTo>
                  <a:pt x="1401526" y="366486"/>
                </a:moveTo>
                <a:lnTo>
                  <a:pt x="1316187" y="366709"/>
                </a:lnTo>
                <a:lnTo>
                  <a:pt x="1318738" y="382590"/>
                </a:lnTo>
                <a:cubicBezTo>
                  <a:pt x="1375324" y="652182"/>
                  <a:pt x="1534204" y="897705"/>
                  <a:pt x="1781966" y="1055256"/>
                </a:cubicBezTo>
                <a:cubicBezTo>
                  <a:pt x="1905846" y="1134031"/>
                  <a:pt x="2040220" y="1183356"/>
                  <a:pt x="2177140" y="1205101"/>
                </a:cubicBezTo>
                <a:lnTo>
                  <a:pt x="2278261" y="1216058"/>
                </a:lnTo>
                <a:lnTo>
                  <a:pt x="1916170" y="1785474"/>
                </a:lnTo>
                <a:lnTo>
                  <a:pt x="1908175" y="1789187"/>
                </a:lnTo>
                <a:lnTo>
                  <a:pt x="2127349" y="2261048"/>
                </a:lnTo>
                <a:lnTo>
                  <a:pt x="1983482" y="2244543"/>
                </a:lnTo>
                <a:cubicBezTo>
                  <a:pt x="1712281" y="2199865"/>
                  <a:pt x="1445729" y="2101024"/>
                  <a:pt x="1199517" y="1944458"/>
                </a:cubicBezTo>
                <a:cubicBezTo>
                  <a:pt x="645539" y="1592185"/>
                  <a:pt x="312533" y="1022717"/>
                  <a:pt x="239578" y="415120"/>
                </a:cubicBezTo>
                <a:lnTo>
                  <a:pt x="236302" y="369523"/>
                </a:lnTo>
                <a:lnTo>
                  <a:pt x="0" y="370138"/>
                </a:lnTo>
                <a:lnTo>
                  <a:pt x="703437" y="19250"/>
                </a:lnTo>
                <a:lnTo>
                  <a:pt x="737308" y="931"/>
                </a:lnTo>
                <a:lnTo>
                  <a:pt x="738662" y="1680"/>
                </a:lnTo>
                <a:lnTo>
                  <a:pt x="742029" y="0"/>
                </a:lnTo>
                <a:close/>
              </a:path>
            </a:pathLst>
          </a:custGeom>
          <a:solidFill>
            <a:srgbClr val="69A35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形状"/>
          <p:cNvSpPr/>
          <p:nvPr>
            <p:custDataLst>
              <p:tags r:id="rId6"/>
            </p:custDataLst>
          </p:nvPr>
        </p:nvSpPr>
        <p:spPr>
          <a:xfrm>
            <a:off x="3315945" y="2502803"/>
            <a:ext cx="468977" cy="344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F74AD"/>
          </a:solidFill>
          <a:ln w="12700">
            <a:miter lim="400000"/>
          </a:ln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/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圆角矩形 57"/>
          <p:cNvSpPr/>
          <p:nvPr>
            <p:custDataLst>
              <p:tags r:id="rId7"/>
            </p:custDataLst>
          </p:nvPr>
        </p:nvSpPr>
        <p:spPr>
          <a:xfrm>
            <a:off x="3303961" y="4885578"/>
            <a:ext cx="547653" cy="392863"/>
          </a:xfrm>
          <a:prstGeom prst="roundRect">
            <a:avLst/>
          </a:prstGeom>
          <a:solidFill>
            <a:srgbClr val="69A35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3" name="Shape 11125"/>
          <p:cNvSpPr/>
          <p:nvPr>
            <p:custDataLst>
              <p:tags r:id="rId8"/>
            </p:custDataLst>
          </p:nvPr>
        </p:nvSpPr>
        <p:spPr>
          <a:xfrm>
            <a:off x="3432741" y="4990764"/>
            <a:ext cx="122912" cy="91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86"/>
                </a:moveTo>
                <a:lnTo>
                  <a:pt x="0" y="9715"/>
                </a:lnTo>
                <a:cubicBezTo>
                  <a:pt x="0" y="10494"/>
                  <a:pt x="446" y="11102"/>
                  <a:pt x="1036" y="11102"/>
                </a:cubicBezTo>
                <a:lnTo>
                  <a:pt x="8298" y="11102"/>
                </a:lnTo>
                <a:cubicBezTo>
                  <a:pt x="13203" y="11102"/>
                  <a:pt x="15275" y="16350"/>
                  <a:pt x="17157" y="21600"/>
                </a:cubicBezTo>
                <a:cubicBezTo>
                  <a:pt x="18455" y="17522"/>
                  <a:pt x="19783" y="13486"/>
                  <a:pt x="21600" y="9759"/>
                </a:cubicBezTo>
                <a:cubicBezTo>
                  <a:pt x="18327" y="3601"/>
                  <a:pt x="14075" y="0"/>
                  <a:pt x="8298" y="0"/>
                </a:cubicBezTo>
                <a:lnTo>
                  <a:pt x="1036" y="0"/>
                </a:lnTo>
                <a:cubicBezTo>
                  <a:pt x="446" y="0"/>
                  <a:pt x="0" y="610"/>
                  <a:pt x="0" y="1386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  <p:sp>
        <p:nvSpPr>
          <p:cNvPr id="84" name="Shape 11126"/>
          <p:cNvSpPr/>
          <p:nvPr>
            <p:custDataLst>
              <p:tags r:id="rId9"/>
            </p:custDataLst>
          </p:nvPr>
        </p:nvSpPr>
        <p:spPr>
          <a:xfrm>
            <a:off x="3418592" y="4946790"/>
            <a:ext cx="330760" cy="253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92" y="5165"/>
                </a:moveTo>
                <a:lnTo>
                  <a:pt x="17646" y="157"/>
                </a:lnTo>
                <a:cubicBezTo>
                  <a:pt x="17562" y="63"/>
                  <a:pt x="17467" y="0"/>
                  <a:pt x="17359" y="0"/>
                </a:cubicBezTo>
                <a:cubicBezTo>
                  <a:pt x="17140" y="0"/>
                  <a:pt x="16971" y="220"/>
                  <a:pt x="16971" y="502"/>
                </a:cubicBezTo>
                <a:lnTo>
                  <a:pt x="16971" y="3517"/>
                </a:lnTo>
                <a:lnTo>
                  <a:pt x="13885" y="3517"/>
                </a:lnTo>
                <a:cubicBezTo>
                  <a:pt x="9968" y="3517"/>
                  <a:pt x="8401" y="7723"/>
                  <a:pt x="7064" y="11774"/>
                </a:cubicBezTo>
                <a:cubicBezTo>
                  <a:pt x="6773" y="12670"/>
                  <a:pt x="6473" y="13578"/>
                  <a:pt x="6122" y="14458"/>
                </a:cubicBezTo>
                <a:cubicBezTo>
                  <a:pt x="5447" y="16155"/>
                  <a:pt x="4687" y="17584"/>
                  <a:pt x="3083" y="17584"/>
                </a:cubicBezTo>
                <a:lnTo>
                  <a:pt x="385" y="17584"/>
                </a:lnTo>
                <a:cubicBezTo>
                  <a:pt x="166" y="17584"/>
                  <a:pt x="0" y="17802"/>
                  <a:pt x="0" y="18085"/>
                </a:cubicBezTo>
                <a:lnTo>
                  <a:pt x="0" y="21099"/>
                </a:lnTo>
                <a:cubicBezTo>
                  <a:pt x="0" y="21381"/>
                  <a:pt x="166" y="21600"/>
                  <a:pt x="385" y="21600"/>
                </a:cubicBezTo>
                <a:lnTo>
                  <a:pt x="3083" y="21600"/>
                </a:lnTo>
                <a:cubicBezTo>
                  <a:pt x="7003" y="21600"/>
                  <a:pt x="8570" y="17393"/>
                  <a:pt x="9907" y="13343"/>
                </a:cubicBezTo>
                <a:cubicBezTo>
                  <a:pt x="10197" y="12449"/>
                  <a:pt x="10498" y="11537"/>
                  <a:pt x="10849" y="10659"/>
                </a:cubicBezTo>
                <a:cubicBezTo>
                  <a:pt x="11521" y="8963"/>
                  <a:pt x="12281" y="7535"/>
                  <a:pt x="13885" y="7535"/>
                </a:cubicBezTo>
                <a:lnTo>
                  <a:pt x="16971" y="7535"/>
                </a:lnTo>
                <a:lnTo>
                  <a:pt x="16971" y="10550"/>
                </a:lnTo>
                <a:cubicBezTo>
                  <a:pt x="16971" y="10832"/>
                  <a:pt x="17153" y="11052"/>
                  <a:pt x="17359" y="11052"/>
                </a:cubicBezTo>
                <a:cubicBezTo>
                  <a:pt x="17454" y="11052"/>
                  <a:pt x="17562" y="11004"/>
                  <a:pt x="17636" y="10910"/>
                </a:cubicBezTo>
                <a:lnTo>
                  <a:pt x="21492" y="5888"/>
                </a:lnTo>
                <a:cubicBezTo>
                  <a:pt x="21564" y="5793"/>
                  <a:pt x="21600" y="5651"/>
                  <a:pt x="21600" y="5526"/>
                </a:cubicBezTo>
                <a:cubicBezTo>
                  <a:pt x="21600" y="5400"/>
                  <a:pt x="21564" y="5260"/>
                  <a:pt x="21492" y="5165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  <p:sp>
        <p:nvSpPr>
          <p:cNvPr id="85" name="Shape 11127"/>
          <p:cNvSpPr/>
          <p:nvPr>
            <p:custDataLst>
              <p:tags r:id="rId10"/>
            </p:custDataLst>
          </p:nvPr>
        </p:nvSpPr>
        <p:spPr>
          <a:xfrm>
            <a:off x="3546540" y="5093386"/>
            <a:ext cx="193638" cy="133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1072"/>
                </a:moveTo>
                <a:cubicBezTo>
                  <a:pt x="21600" y="10829"/>
                  <a:pt x="21538" y="10562"/>
                  <a:pt x="21416" y="10382"/>
                </a:cubicBezTo>
                <a:lnTo>
                  <a:pt x="14847" y="837"/>
                </a:lnTo>
                <a:cubicBezTo>
                  <a:pt x="14702" y="660"/>
                  <a:pt x="14540" y="539"/>
                  <a:pt x="14355" y="539"/>
                </a:cubicBezTo>
                <a:cubicBezTo>
                  <a:pt x="13981" y="539"/>
                  <a:pt x="13693" y="958"/>
                  <a:pt x="13693" y="1495"/>
                </a:cubicBezTo>
                <a:lnTo>
                  <a:pt x="13693" y="7243"/>
                </a:lnTo>
                <a:lnTo>
                  <a:pt x="8421" y="7243"/>
                </a:lnTo>
                <a:cubicBezTo>
                  <a:pt x="5313" y="7243"/>
                  <a:pt x="3997" y="3623"/>
                  <a:pt x="2803" y="0"/>
                </a:cubicBezTo>
                <a:cubicBezTo>
                  <a:pt x="1979" y="2812"/>
                  <a:pt x="1136" y="5595"/>
                  <a:pt x="0" y="8166"/>
                </a:cubicBezTo>
                <a:cubicBezTo>
                  <a:pt x="3813" y="15945"/>
                  <a:pt x="7579" y="14897"/>
                  <a:pt x="13693" y="14897"/>
                </a:cubicBezTo>
                <a:lnTo>
                  <a:pt x="13693" y="20647"/>
                </a:lnTo>
                <a:cubicBezTo>
                  <a:pt x="13693" y="21152"/>
                  <a:pt x="14004" y="21600"/>
                  <a:pt x="14355" y="21600"/>
                </a:cubicBezTo>
                <a:cubicBezTo>
                  <a:pt x="14517" y="21600"/>
                  <a:pt x="14702" y="21512"/>
                  <a:pt x="14828" y="21333"/>
                </a:cubicBezTo>
                <a:lnTo>
                  <a:pt x="21416" y="11758"/>
                </a:lnTo>
                <a:cubicBezTo>
                  <a:pt x="21538" y="11578"/>
                  <a:pt x="21600" y="11311"/>
                  <a:pt x="21600" y="11072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  <p:sp>
        <p:nvSpPr>
          <p:cNvPr id="86" name="线条"/>
          <p:cNvSpPr/>
          <p:nvPr>
            <p:custDataLst>
              <p:tags r:id="rId11"/>
            </p:custDataLst>
          </p:nvPr>
        </p:nvSpPr>
        <p:spPr>
          <a:xfrm>
            <a:off x="3961141" y="2648472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线条"/>
          <p:cNvSpPr/>
          <p:nvPr>
            <p:custDataLst>
              <p:tags r:id="rId12"/>
            </p:custDataLst>
          </p:nvPr>
        </p:nvSpPr>
        <p:spPr>
          <a:xfrm>
            <a:off x="3961141" y="5063873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线条"/>
          <p:cNvSpPr/>
          <p:nvPr>
            <p:custDataLst>
              <p:tags r:id="rId13"/>
            </p:custDataLst>
          </p:nvPr>
        </p:nvSpPr>
        <p:spPr>
          <a:xfrm>
            <a:off x="7422255" y="2648472"/>
            <a:ext cx="783876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线条"/>
          <p:cNvSpPr/>
          <p:nvPr>
            <p:custDataLst>
              <p:tags r:id="rId14"/>
            </p:custDataLst>
          </p:nvPr>
        </p:nvSpPr>
        <p:spPr>
          <a:xfrm>
            <a:off x="7422255" y="5063873"/>
            <a:ext cx="783876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1" name="文本框 90"/>
          <p:cNvSpPr txBox="1"/>
          <p:nvPr>
            <p:custDataLst>
              <p:tags r:id="rId15"/>
            </p:custDataLst>
          </p:nvPr>
        </p:nvSpPr>
        <p:spPr>
          <a:xfrm>
            <a:off x="4745018" y="3167390"/>
            <a:ext cx="481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2" name="文本框 91"/>
          <p:cNvSpPr txBox="1"/>
          <p:nvPr>
            <p:custDataLst>
              <p:tags r:id="rId16"/>
            </p:custDataLst>
          </p:nvPr>
        </p:nvSpPr>
        <p:spPr>
          <a:xfrm>
            <a:off x="6388162" y="2435206"/>
            <a:ext cx="481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3" name="文本框 92"/>
          <p:cNvSpPr txBox="1"/>
          <p:nvPr>
            <p:custDataLst>
              <p:tags r:id="rId17"/>
            </p:custDataLst>
          </p:nvPr>
        </p:nvSpPr>
        <p:spPr>
          <a:xfrm>
            <a:off x="7051629" y="4046650"/>
            <a:ext cx="481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4" name="文本框 93"/>
          <p:cNvSpPr txBox="1"/>
          <p:nvPr>
            <p:custDataLst>
              <p:tags r:id="rId18"/>
            </p:custDataLst>
          </p:nvPr>
        </p:nvSpPr>
        <p:spPr>
          <a:xfrm>
            <a:off x="5473825" y="4755221"/>
            <a:ext cx="481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19"/>
            </p:custDataLst>
          </p:nvPr>
        </p:nvSpPr>
        <p:spPr>
          <a:xfrm>
            <a:off x="633330" y="1901140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>
                <a:solidFill>
                  <a:schemeClr val="accent2"/>
                </a:solidFill>
                <a:sym typeface="+mn-ea"/>
              </a:rPr>
              <a:t>游戏主菜单模块</a:t>
            </a:r>
            <a:endParaRPr lang="zh-CN" altLang="en-US" sz="2000" b="1" spc="300" dirty="0">
              <a:solidFill>
                <a:schemeClr val="tx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20"/>
            </p:custDataLst>
          </p:nvPr>
        </p:nvSpPr>
        <p:spPr>
          <a:xfrm>
            <a:off x="786365" y="2487880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 fontScale="90000"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初始化背景和按钮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初始化二级界面框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生成</a:t>
            </a:r>
            <a:r>
              <a:rPr lang="en-US" altLang="zh-CN" sz="1400">
                <a:solidFill>
                  <a:schemeClr val="tx2">
                    <a:lumMod val="75000"/>
                  </a:schemeClr>
                </a:solidFill>
                <a:sym typeface="+mn-ea"/>
              </a:rPr>
              <a:t>Stan</a:t>
            </a:r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动画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生成</a:t>
            </a:r>
            <a:r>
              <a:rPr lang="en-US" altLang="zh-CN" sz="1400">
                <a:solidFill>
                  <a:schemeClr val="tx2">
                    <a:lumMod val="75000"/>
                  </a:schemeClr>
                </a:solidFill>
                <a:sym typeface="+mn-ea"/>
              </a:rPr>
              <a:t>UFO</a:t>
            </a:r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动画</a:t>
            </a:r>
            <a:endParaRPr lang="zh-CN" altLang="en-US" sz="1400" spc="150" dirty="0">
              <a:solidFill>
                <a:schemeClr val="tx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21"/>
            </p:custDataLst>
          </p:nvPr>
        </p:nvSpPr>
        <p:spPr>
          <a:xfrm>
            <a:off x="633330" y="4755518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>
                <a:solidFill>
                  <a:schemeClr val="accent2"/>
                </a:solidFill>
                <a:sym typeface="+mn-ea"/>
              </a:rPr>
              <a:t>游戏无限循环模块</a:t>
            </a:r>
            <a:endParaRPr lang="zh-CN" altLang="en-US" sz="20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r">
              <a:lnSpc>
                <a:spcPct val="120000"/>
              </a:lnSpc>
            </a:pPr>
            <a:endParaRPr lang="zh-CN" altLang="en-US" sz="2000" b="1" spc="300" dirty="0">
              <a:solidFill>
                <a:schemeClr val="tx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22"/>
            </p:custDataLst>
          </p:nvPr>
        </p:nvSpPr>
        <p:spPr>
          <a:xfrm>
            <a:off x="633330" y="4860293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r>
              <a:rPr lang="zh-CN" altLang="en-US" sz="1400" spc="150" dirty="0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利用多线程控制游戏无限循环</a:t>
            </a:r>
            <a:endParaRPr lang="zh-CN" altLang="en-US" sz="1400" spc="150" dirty="0">
              <a:solidFill>
                <a:schemeClr val="tx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>
            <p:custDataLst>
              <p:tags r:id="rId23"/>
            </p:custDataLst>
          </p:nvPr>
        </p:nvSpPr>
        <p:spPr>
          <a:xfrm>
            <a:off x="9259124" y="1901140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r>
              <a:rPr lang="zh-CN" altLang="en-US" sz="2000">
                <a:solidFill>
                  <a:schemeClr val="accent2"/>
                </a:solidFill>
                <a:sym typeface="+mn-ea"/>
              </a:rPr>
              <a:t>平台生成模块</a:t>
            </a:r>
            <a:endParaRPr lang="zh-CN" altLang="en-US" sz="2000" b="1" spc="300" dirty="0">
              <a:solidFill>
                <a:schemeClr val="tx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24"/>
            </p:custDataLst>
          </p:nvPr>
        </p:nvSpPr>
        <p:spPr>
          <a:xfrm>
            <a:off x="9293414" y="2487880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初始化平台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根据属性值不同设置不同图像</a:t>
            </a:r>
            <a:endParaRPr lang="zh-CN" altLang="en-US" sz="1400" spc="150" dirty="0">
              <a:solidFill>
                <a:schemeClr val="tx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25"/>
            </p:custDataLst>
          </p:nvPr>
        </p:nvSpPr>
        <p:spPr>
          <a:xfrm>
            <a:off x="9600754" y="4365628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accent2"/>
                </a:solidFill>
                <a:sym typeface="+mn-ea"/>
              </a:rPr>
              <a:t>碰撞判定模块</a:t>
            </a:r>
            <a:endParaRPr lang="zh-CN" altLang="en-US" sz="2000" b="1" spc="300" dirty="0">
              <a:solidFill>
                <a:schemeClr val="tx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9306749" y="4860293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设置特定道具的碰撞区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chemeClr val="tx2">
                    <a:lumMod val="75000"/>
                  </a:schemeClr>
                </a:solidFill>
                <a:sym typeface="+mn-ea"/>
              </a:rPr>
              <a:t>判断小人的位置是否和道具的位置重合</a:t>
            </a:r>
            <a:endParaRPr lang="zh-CN" altLang="en-US" sz="14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endParaRPr lang="zh-CN" altLang="en-US" sz="1400" spc="150" dirty="0">
              <a:solidFill>
                <a:schemeClr val="tx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open-office-folder_74337"/>
          <p:cNvSpPr>
            <a:spLocks noChangeAspect="1"/>
          </p:cNvSpPr>
          <p:nvPr>
            <p:custDataLst>
              <p:tags r:id="rId27"/>
            </p:custDataLst>
          </p:nvPr>
        </p:nvSpPr>
        <p:spPr bwMode="auto">
          <a:xfrm>
            <a:off x="8493406" y="4848323"/>
            <a:ext cx="491187" cy="362123"/>
          </a:xfrm>
          <a:custGeom>
            <a:avLst/>
            <a:gdLst>
              <a:gd name="connsiteX0" fmla="*/ 116997 w 605592"/>
              <a:gd name="connsiteY0" fmla="*/ 132804 h 446468"/>
              <a:gd name="connsiteX1" fmla="*/ 605592 w 605592"/>
              <a:gd name="connsiteY1" fmla="*/ 132804 h 446468"/>
              <a:gd name="connsiteX2" fmla="*/ 555359 w 605592"/>
              <a:gd name="connsiteY2" fmla="*/ 446468 h 446468"/>
              <a:gd name="connsiteX3" fmla="*/ 116997 w 605592"/>
              <a:gd name="connsiteY3" fmla="*/ 446468 h 446468"/>
              <a:gd name="connsiteX4" fmla="*/ 0 w 605592"/>
              <a:gd name="connsiteY4" fmla="*/ 0 h 446468"/>
              <a:gd name="connsiteX5" fmla="*/ 137120 w 605592"/>
              <a:gd name="connsiteY5" fmla="*/ 0 h 446468"/>
              <a:gd name="connsiteX6" fmla="*/ 153635 w 605592"/>
              <a:gd name="connsiteY6" fmla="*/ 27991 h 446468"/>
              <a:gd name="connsiteX7" fmla="*/ 438423 w 605592"/>
              <a:gd name="connsiteY7" fmla="*/ 27991 h 446468"/>
              <a:gd name="connsiteX8" fmla="*/ 438423 w 605592"/>
              <a:gd name="connsiteY8" fmla="*/ 91455 h 446468"/>
              <a:gd name="connsiteX9" fmla="*/ 69670 w 605592"/>
              <a:gd name="connsiteY9" fmla="*/ 91455 h 446468"/>
              <a:gd name="connsiteX10" fmla="*/ 69670 w 605592"/>
              <a:gd name="connsiteY10" fmla="*/ 446468 h 446468"/>
              <a:gd name="connsiteX11" fmla="*/ 0 w 605592"/>
              <a:gd name="connsiteY11" fmla="*/ 446468 h 44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592" h="446468">
                <a:moveTo>
                  <a:pt x="116997" y="132804"/>
                </a:moveTo>
                <a:lnTo>
                  <a:pt x="605592" y="132804"/>
                </a:lnTo>
                <a:lnTo>
                  <a:pt x="555359" y="446468"/>
                </a:lnTo>
                <a:lnTo>
                  <a:pt x="116997" y="446468"/>
                </a:lnTo>
                <a:close/>
                <a:moveTo>
                  <a:pt x="0" y="0"/>
                </a:moveTo>
                <a:lnTo>
                  <a:pt x="137120" y="0"/>
                </a:lnTo>
                <a:lnTo>
                  <a:pt x="153635" y="27991"/>
                </a:lnTo>
                <a:lnTo>
                  <a:pt x="438423" y="27991"/>
                </a:lnTo>
                <a:lnTo>
                  <a:pt x="438423" y="91455"/>
                </a:lnTo>
                <a:lnTo>
                  <a:pt x="69670" y="91455"/>
                </a:lnTo>
                <a:lnTo>
                  <a:pt x="69670" y="446468"/>
                </a:lnTo>
                <a:lnTo>
                  <a:pt x="0" y="446468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txBody>
          <a:bodyPr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Shape 11364"/>
          <p:cNvSpPr/>
          <p:nvPr>
            <p:custDataLst>
              <p:tags r:id="rId28"/>
            </p:custDataLst>
          </p:nvPr>
        </p:nvSpPr>
        <p:spPr>
          <a:xfrm>
            <a:off x="8483479" y="2671624"/>
            <a:ext cx="491186" cy="175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99"/>
                </a:moveTo>
                <a:cubicBezTo>
                  <a:pt x="0" y="19169"/>
                  <a:pt x="868" y="21600"/>
                  <a:pt x="1929" y="21600"/>
                </a:cubicBezTo>
                <a:lnTo>
                  <a:pt x="19673" y="21600"/>
                </a:lnTo>
                <a:cubicBezTo>
                  <a:pt x="20733" y="21600"/>
                  <a:pt x="21600" y="19169"/>
                  <a:pt x="21600" y="16199"/>
                </a:cubicBezTo>
                <a:lnTo>
                  <a:pt x="21600" y="0"/>
                </a:lnTo>
                <a:lnTo>
                  <a:pt x="13500" y="0"/>
                </a:lnTo>
                <a:lnTo>
                  <a:pt x="13500" y="5397"/>
                </a:lnTo>
                <a:cubicBezTo>
                  <a:pt x="13500" y="6580"/>
                  <a:pt x="13150" y="7560"/>
                  <a:pt x="12730" y="7560"/>
                </a:cubicBezTo>
                <a:lnTo>
                  <a:pt x="8872" y="7560"/>
                </a:lnTo>
                <a:cubicBezTo>
                  <a:pt x="8449" y="7560"/>
                  <a:pt x="8100" y="6580"/>
                  <a:pt x="8100" y="5397"/>
                </a:cubicBezTo>
                <a:lnTo>
                  <a:pt x="8100" y="0"/>
                </a:lnTo>
                <a:lnTo>
                  <a:pt x="0" y="0"/>
                </a:lnTo>
                <a:cubicBezTo>
                  <a:pt x="0" y="0"/>
                  <a:pt x="0" y="16199"/>
                  <a:pt x="0" y="16199"/>
                </a:cubicBezTo>
                <a:close/>
              </a:path>
            </a:pathLst>
          </a:custGeom>
          <a:solidFill>
            <a:srgbClr val="3498DB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  <p:sp>
        <p:nvSpPr>
          <p:cNvPr id="17" name="Shape 11365"/>
          <p:cNvSpPr/>
          <p:nvPr>
            <p:custDataLst>
              <p:tags r:id="rId29"/>
            </p:custDataLst>
          </p:nvPr>
        </p:nvSpPr>
        <p:spPr>
          <a:xfrm>
            <a:off x="8687754" y="2671624"/>
            <a:ext cx="70160" cy="35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solidFill>
            <a:srgbClr val="3498DB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  <p:sp>
        <p:nvSpPr>
          <p:cNvPr id="18" name="Shape 11366"/>
          <p:cNvSpPr/>
          <p:nvPr>
            <p:custDataLst>
              <p:tags r:id="rId30"/>
            </p:custDataLst>
          </p:nvPr>
        </p:nvSpPr>
        <p:spPr>
          <a:xfrm>
            <a:off x="8483479" y="2421958"/>
            <a:ext cx="491186" cy="2195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15" y="3456"/>
                </a:moveTo>
                <a:lnTo>
                  <a:pt x="13886" y="3456"/>
                </a:lnTo>
                <a:lnTo>
                  <a:pt x="13886" y="6912"/>
                </a:lnTo>
                <a:lnTo>
                  <a:pt x="7715" y="6912"/>
                </a:lnTo>
                <a:cubicBezTo>
                  <a:pt x="7715" y="6912"/>
                  <a:pt x="7715" y="3456"/>
                  <a:pt x="7715" y="3456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11231"/>
                </a:lnTo>
                <a:cubicBezTo>
                  <a:pt x="21600" y="8858"/>
                  <a:pt x="20733" y="6912"/>
                  <a:pt x="19673" y="6912"/>
                </a:cubicBezTo>
                <a:lnTo>
                  <a:pt x="15431" y="6912"/>
                </a:lnTo>
                <a:lnTo>
                  <a:pt x="15431" y="2591"/>
                </a:lnTo>
                <a:cubicBezTo>
                  <a:pt x="15431" y="1162"/>
                  <a:pt x="14910" y="0"/>
                  <a:pt x="14273" y="0"/>
                </a:cubicBezTo>
                <a:lnTo>
                  <a:pt x="7329" y="0"/>
                </a:lnTo>
                <a:cubicBezTo>
                  <a:pt x="6689" y="0"/>
                  <a:pt x="6171" y="1162"/>
                  <a:pt x="6171" y="2591"/>
                </a:cubicBezTo>
                <a:lnTo>
                  <a:pt x="6171" y="6912"/>
                </a:lnTo>
                <a:lnTo>
                  <a:pt x="1929" y="6912"/>
                </a:lnTo>
                <a:cubicBezTo>
                  <a:pt x="868" y="6912"/>
                  <a:pt x="0" y="8858"/>
                  <a:pt x="0" y="11231"/>
                </a:cubicBezTo>
                <a:cubicBezTo>
                  <a:pt x="0" y="11231"/>
                  <a:pt x="0" y="21600"/>
                  <a:pt x="0" y="21600"/>
                </a:cubicBezTo>
                <a:close/>
              </a:path>
            </a:pathLst>
          </a:custGeom>
          <a:solidFill>
            <a:srgbClr val="3498DB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225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63550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游戏主菜单模块</a:t>
            </a:r>
            <a:endParaRPr lang="en-US" altLang="zh-CN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0" y="788035"/>
            <a:ext cx="1674495" cy="3371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r"/>
            <a:r>
              <a:rPr lang="zh-CN" altLang="en-US" sz="16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主菜单背景</a:t>
            </a:r>
            <a:endParaRPr lang="zh-CN" altLang="en-US" sz="16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229235" y="2902585"/>
            <a:ext cx="4670425" cy="2981325"/>
            <a:chOff x="12366" y="4264"/>
            <a:chExt cx="7355" cy="4695"/>
          </a:xfrm>
        </p:grpSpPr>
        <p:sp>
          <p:nvSpPr>
            <p:cNvPr id="95" name="文本框 94"/>
            <p:cNvSpPr txBox="1"/>
            <p:nvPr/>
          </p:nvSpPr>
          <p:spPr>
            <a:xfrm>
              <a:off x="12366" y="4264"/>
              <a:ext cx="2107" cy="531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r"/>
              <a:r>
                <a:rPr lang="zh-CN" altLang="en-US" sz="1600" spc="2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设置按钮</a:t>
              </a:r>
              <a:endParaRPr lang="zh-CN" altLang="en-US" sz="1600" spc="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2832" y="4795"/>
              <a:ext cx="6889" cy="4164"/>
            </a:xfrm>
            <a:prstGeom prst="rect">
              <a:avLst/>
            </a:prstGeom>
          </p:spPr>
          <p:txBody>
            <a:bodyPr wrap="square">
              <a:no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Start=new JButton(new</a:t>
              </a:r>
              <a:r>
                <a:rPr lang="en-US" altLang="zh-CN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</a:t>
              </a:r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ImageIcon(languagepath+"Button/start.png"));</a:t>
              </a:r>
              <a:r>
                <a:rPr lang="en-US" altLang="zh-CN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//</a:t>
              </a:r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开始按钮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Start.setContentAreaFilled(false);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Start.setBorder(null);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Start.addActionListener(new ActionListener() {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public void actionPerformed(ActionEvent e) {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    isStart=true;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}});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Start.setBounds(90,250,105,40);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add(Start);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//排行榜按钮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Scores=new JButton(new ImageIcon(languagepath+"Button/scores.png"));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Scores.setContentAreaFilled(false);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Scores.setBorder(null);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Scores.addActionListener(new ActionListener() {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public void actionPerformed(ActionEvent e) {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    isScores=true</a:t>
              </a:r>
              <a:r>
                <a:rPr lang="en-US" altLang="zh-CN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    }});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Scores.setBounds(220,320,105,40);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algn="l"/>
              <a:r>
                <a:rPr lang="zh-CN" altLang="en-US" sz="9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    add(Scores);</a:t>
              </a:r>
              <a:endParaRPr lang="zh-CN" altLang="en-US" sz="9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72745" y="1125220"/>
            <a:ext cx="4046220" cy="18395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00"/>
              <a:t>JLabel bgLabel=new JLabel(new ImageIcon("image/System/menu4.jpg"));</a:t>
            </a:r>
            <a:endParaRPr lang="zh-CN" altLang="en-US" sz="900"/>
          </a:p>
          <a:p>
            <a:r>
              <a:rPr lang="zh-CN" altLang="en-US" sz="900"/>
              <a:t>    modeLabel1=new JLabel(new ImageIcon("image/System/basic.png"));</a:t>
            </a:r>
            <a:endParaRPr lang="zh-CN" altLang="en-US" sz="900"/>
          </a:p>
          <a:p>
            <a:r>
              <a:rPr lang="zh-CN" altLang="en-US" sz="900"/>
              <a:t>    modeLabel2=new JLabel(new ImageIcon("image/System/basic.png"));</a:t>
            </a:r>
            <a:endParaRPr lang="zh-CN" altLang="en-US" sz="900"/>
          </a:p>
          <a:p>
            <a:r>
              <a:rPr lang="zh-CN" altLang="en-US" sz="900"/>
              <a:t>    modeLabel1.setIcon(new ImageIcon("image/System/basic.png"));</a:t>
            </a:r>
            <a:endParaRPr lang="zh-CN" altLang="en-US" sz="900"/>
          </a:p>
          <a:p>
            <a:r>
              <a:rPr lang="zh-CN" altLang="en-US" sz="900"/>
              <a:t>    bgLabel.setBounds(-5,-50,450,730);</a:t>
            </a:r>
            <a:endParaRPr lang="zh-CN" altLang="en-US" sz="900"/>
          </a:p>
          <a:p>
            <a:r>
              <a:rPr lang="zh-CN" altLang="en-US" sz="900"/>
              <a:t>    modeLabel1.setBounds(0,620,450,60);</a:t>
            </a:r>
            <a:endParaRPr lang="zh-CN" altLang="en-US" sz="900"/>
          </a:p>
          <a:p>
            <a:r>
              <a:rPr lang="zh-CN" altLang="en-US" sz="900"/>
              <a:t>    this.getLayeredPane().add(bgLabel, Integer.valueOf(Integer.MIN_VALUE+1));</a:t>
            </a:r>
            <a:endParaRPr lang="zh-CN" altLang="en-US" sz="900"/>
          </a:p>
          <a:p>
            <a:r>
              <a:rPr lang="zh-CN" altLang="en-US" sz="900"/>
              <a:t>this.getLayeredPane().add(modeLabel1,Integer.valueOf(Integer.MIN_VALUE));</a:t>
            </a:r>
            <a:endParaRPr lang="zh-CN" altLang="en-US" sz="900"/>
          </a:p>
          <a:p>
            <a:r>
              <a:rPr lang="zh-CN" altLang="en-US" sz="900"/>
              <a:t>this.getLayeredPane().add(modeLabel2,Integer.valueOf(Integer.MIN_VALUE));</a:t>
            </a:r>
            <a:endParaRPr lang="zh-CN" altLang="en-US" sz="900"/>
          </a:p>
          <a:p>
            <a:r>
              <a:rPr lang="zh-CN" altLang="en-US" sz="900"/>
              <a:t>    this.setDefaultCloseOperation(JFrame.EXIT_ON_CLOSE);</a:t>
            </a:r>
            <a:endParaRPr lang="zh-CN" altLang="en-US" sz="900"/>
          </a:p>
          <a:p>
            <a:r>
              <a:rPr lang="zh-CN" altLang="en-US" sz="900"/>
              <a:t>    JPanel jp=(JPanel)this.getContentPane();</a:t>
            </a:r>
            <a:endParaRPr lang="zh-CN" altLang="en-US" sz="900"/>
          </a:p>
          <a:p>
            <a:r>
              <a:rPr lang="zh-CN" altLang="en-US" sz="900"/>
              <a:t>    jp.setOpaque(false);</a:t>
            </a:r>
            <a:endParaRPr lang="zh-CN" altLang="en-US" sz="900"/>
          </a:p>
        </p:txBody>
      </p:sp>
      <p:sp>
        <p:nvSpPr>
          <p:cNvPr id="10" name="文本框 9"/>
          <p:cNvSpPr txBox="1"/>
          <p:nvPr/>
        </p:nvSpPr>
        <p:spPr>
          <a:xfrm>
            <a:off x="5028565" y="760095"/>
            <a:ext cx="4064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accent1"/>
                </a:solidFill>
              </a:rPr>
              <a:t>动画</a:t>
            </a:r>
            <a:endParaRPr lang="zh-CN" altLang="en-US" sz="1600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99660" y="1010920"/>
            <a:ext cx="55175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/>
              <a:t> Stan.setLocation(35,480-4*t+t*t/50);//基于t的值实现Stan的垂直移动</a:t>
            </a:r>
            <a:endParaRPr lang="zh-CN" altLang="en-US" sz="900"/>
          </a:p>
          <a:p>
            <a:r>
              <a:rPr lang="zh-CN" altLang="en-US" sz="900"/>
              <a:t>            t++;</a:t>
            </a:r>
            <a:endParaRPr lang="zh-CN" altLang="en-US" sz="900"/>
          </a:p>
          <a:p>
            <a:r>
              <a:rPr lang="zh-CN" altLang="en-US" sz="900"/>
              <a:t>            if(t&lt;66)</a:t>
            </a:r>
            <a:endParaRPr lang="zh-CN" altLang="en-US" sz="900"/>
          </a:p>
          <a:p>
            <a:r>
              <a:rPr lang="zh-CN" altLang="en-US" sz="900"/>
              <a:t>                UfoLabel.setIcon(new ImageIcon("image/System/UFO1.png"));</a:t>
            </a:r>
            <a:endParaRPr lang="zh-CN" altLang="en-US" sz="900"/>
          </a:p>
          <a:p>
            <a:r>
              <a:rPr lang="zh-CN" altLang="en-US" sz="900"/>
              <a:t>            else if(t&lt;132)</a:t>
            </a:r>
            <a:endParaRPr lang="zh-CN" altLang="en-US" sz="900"/>
          </a:p>
          <a:p>
            <a:r>
              <a:rPr lang="zh-CN" altLang="en-US" sz="900"/>
              <a:t>                UfoLabel.setIcon(new ImageIcon("image/System/UFO2.png"));</a:t>
            </a:r>
            <a:endParaRPr lang="zh-CN" altLang="en-US" sz="900"/>
          </a:p>
          <a:p>
            <a:r>
              <a:rPr lang="zh-CN" altLang="en-US" sz="900"/>
              <a:t>            else</a:t>
            </a:r>
            <a:endParaRPr lang="zh-CN" altLang="en-US" sz="900"/>
          </a:p>
          <a:p>
            <a:r>
              <a:rPr lang="zh-CN" altLang="en-US" sz="900"/>
              <a:t>                UfoLabel.setIcon(new ImageIcon("image/System/UFO3.png"));</a:t>
            </a:r>
            <a:endParaRPr lang="zh-CN" altLang="en-US" sz="900"/>
          </a:p>
          <a:p>
            <a:r>
              <a:rPr lang="zh-CN" altLang="en-US" sz="900"/>
              <a:t>            UfoLabel.setLocation(x+(int)(25*Math.sin(6.28*t/200-3.14)),</a:t>
            </a:r>
            <a:endParaRPr lang="zh-CN" altLang="en-US" sz="900"/>
          </a:p>
          <a:p>
            <a:pPr indent="457200"/>
            <a:r>
              <a:rPr lang="zh-CN" altLang="en-US" sz="900"/>
              <a:t>y+(int)(25*Math.cos(6.28*t/200-3.14)));</a:t>
            </a:r>
            <a:endParaRPr lang="zh-CN" altLang="en-US" sz="900"/>
          </a:p>
          <a:p>
            <a:pPr indent="457200"/>
            <a:r>
              <a:rPr lang="zh-CN" altLang="en-US" sz="900"/>
              <a:t>/</a:t>
            </a:r>
            <a:r>
              <a:rPr lang="en-US" altLang="zh-CN" sz="900"/>
              <a:t>/</a:t>
            </a:r>
            <a:r>
              <a:rPr lang="zh-CN" altLang="en-US" sz="900"/>
              <a:t>使用了正弦和余弦来实现UFO的曲线移动效果</a:t>
            </a:r>
            <a:endParaRPr lang="zh-CN" altLang="en-US" sz="900"/>
          </a:p>
          <a:p>
            <a:r>
              <a:rPr lang="zh-CN" altLang="en-US" sz="900"/>
              <a:t>            if(t==200){</a:t>
            </a:r>
            <a:endParaRPr lang="zh-CN" altLang="en-US" sz="900"/>
          </a:p>
          <a:p>
            <a:r>
              <a:rPr lang="zh-CN" altLang="en-US" sz="900"/>
              <a:t>                t=0;//让动画能够循环播放</a:t>
            </a:r>
            <a:endParaRPr lang="zh-CN" altLang="en-US" sz="900"/>
          </a:p>
          <a:p>
            <a:r>
              <a:rPr lang="zh-CN" altLang="en-US" sz="900"/>
              <a:t>            }</a:t>
            </a:r>
            <a:endParaRPr lang="zh-CN" altLang="en-US" sz="900"/>
          </a:p>
        </p:txBody>
      </p:sp>
      <p:sp>
        <p:nvSpPr>
          <p:cNvPr id="16" name="文本框 15"/>
          <p:cNvSpPr txBox="1"/>
          <p:nvPr/>
        </p:nvSpPr>
        <p:spPr>
          <a:xfrm>
            <a:off x="8580120" y="78803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</a:rPr>
              <a:t>效果图</a:t>
            </a:r>
            <a:endParaRPr lang="zh-CN" altLang="en-US" sz="2400">
              <a:solidFill>
                <a:schemeClr val="accent1"/>
              </a:solidFill>
            </a:endParaRPr>
          </a:p>
        </p:txBody>
      </p:sp>
      <p:pic>
        <p:nvPicPr>
          <p:cNvPr id="5" name="图片 4" descr="主菜单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120" y="1248410"/>
            <a:ext cx="2869565" cy="46634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225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63550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平台生成模块</a:t>
            </a:r>
            <a:endParaRPr lang="en-US" altLang="zh-CN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14715" y="2413000"/>
            <a:ext cx="4046220" cy="3702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00"/>
              <a:t>switch(k[i].PROP){</a:t>
            </a:r>
            <a:endParaRPr lang="zh-CN" altLang="en-US" sz="900"/>
          </a:p>
          <a:p>
            <a:r>
              <a:rPr lang="zh-CN" altLang="en-US" sz="900"/>
              <a:t>        case 1:</a:t>
            </a:r>
            <a:endParaRPr lang="zh-CN" altLang="en-US" sz="900"/>
          </a:p>
          <a:p>
            <a:r>
              <a:rPr lang="zh-CN" altLang="en-US" sz="900"/>
              <a:t> </a:t>
            </a:r>
            <a:r>
              <a:rPr lang="en-US" altLang="zh-CN" sz="900"/>
              <a:t>          </a:t>
            </a:r>
            <a:r>
              <a:rPr lang="zh-CN" altLang="en-US" sz="900"/>
              <a:t>k[i].prop.setLocation(k[i].myPosition[0].x+22,k[i].myPosition[0].y-9);</a:t>
            </a:r>
            <a:endParaRPr lang="zh-CN" altLang="en-US" sz="900"/>
          </a:p>
          <a:p>
            <a:r>
              <a:rPr lang="zh-CN" altLang="en-US" sz="900"/>
              <a:t>            add(k[i].prop);</a:t>
            </a:r>
            <a:endParaRPr lang="zh-CN" altLang="en-US" sz="900"/>
          </a:p>
          <a:p>
            <a:r>
              <a:rPr lang="zh-CN" altLang="en-US" sz="900"/>
              <a:t>            break;</a:t>
            </a:r>
            <a:endParaRPr lang="zh-CN" altLang="en-US" sz="900"/>
          </a:p>
          <a:p>
            <a:r>
              <a:rPr lang="zh-CN" altLang="en-US" sz="900"/>
              <a:t>        case 2:</a:t>
            </a:r>
            <a:endParaRPr lang="zh-CN" altLang="en-US" sz="900"/>
          </a:p>
          <a:p>
            <a:r>
              <a:rPr lang="zh-CN" altLang="en-US" sz="900"/>
              <a:t>            k[i].prop.setLocation(k[i].myPosition[0].x+22,k[i].myPosition[0].y-23);</a:t>
            </a:r>
            <a:endParaRPr lang="zh-CN" altLang="en-US" sz="900"/>
          </a:p>
          <a:p>
            <a:r>
              <a:rPr lang="zh-CN" altLang="en-US" sz="900"/>
              <a:t>            add(k[i].prop);</a:t>
            </a:r>
            <a:endParaRPr lang="zh-CN" altLang="en-US" sz="900"/>
          </a:p>
          <a:p>
            <a:r>
              <a:rPr lang="zh-CN" altLang="en-US" sz="900"/>
              <a:t>            break;</a:t>
            </a:r>
            <a:endParaRPr lang="zh-CN" altLang="en-US" sz="900"/>
          </a:p>
          <a:p>
            <a:r>
              <a:rPr lang="zh-CN" altLang="en-US" sz="900"/>
              <a:t>        case 3:</a:t>
            </a:r>
            <a:endParaRPr lang="zh-CN" altLang="en-US" sz="900"/>
          </a:p>
          <a:p>
            <a:r>
              <a:rPr lang="zh-CN" altLang="en-US" sz="900"/>
              <a:t>            k[i].prop.setLocation(k[i].myPosition[0].x+22,k[i].myPosition[0].y-37);</a:t>
            </a:r>
            <a:endParaRPr lang="zh-CN" altLang="en-US" sz="900"/>
          </a:p>
          <a:p>
            <a:r>
              <a:rPr lang="zh-CN" altLang="en-US" sz="900"/>
              <a:t>            add(k[i].prop);</a:t>
            </a:r>
            <a:endParaRPr lang="zh-CN" altLang="en-US" sz="900"/>
          </a:p>
          <a:p>
            <a:r>
              <a:rPr lang="zh-CN" altLang="en-US" sz="900"/>
              <a:t>            break;</a:t>
            </a:r>
            <a:endParaRPr lang="zh-CN" altLang="en-US" sz="900"/>
          </a:p>
          <a:p>
            <a:r>
              <a:rPr lang="zh-CN" altLang="en-US" sz="900"/>
              <a:t>        case 4:</a:t>
            </a:r>
            <a:endParaRPr lang="zh-CN" altLang="en-US" sz="900"/>
          </a:p>
          <a:p>
            <a:r>
              <a:rPr lang="zh-CN" altLang="en-US" sz="900"/>
              <a:t>            k[i].prop.setLocation(k[i].myPosition[0].x,k[i].myPosition[0].y);</a:t>
            </a:r>
            <a:endParaRPr lang="zh-CN" altLang="en-US" sz="900"/>
          </a:p>
          <a:p>
            <a:r>
              <a:rPr lang="zh-CN" altLang="en-US" sz="900"/>
              <a:t>            if(propt%30&lt;=10)</a:t>
            </a:r>
            <a:endParaRPr lang="zh-CN" altLang="en-US" sz="900"/>
          </a:p>
          <a:p>
            <a:r>
              <a:rPr lang="zh-CN" altLang="en-US" sz="900"/>
              <a:t>                k[i].prop.setIcon(new ImageIcon(modepath+"Fly1.png"));</a:t>
            </a:r>
            <a:endParaRPr lang="zh-CN" altLang="en-US" sz="900"/>
          </a:p>
          <a:p>
            <a:r>
              <a:rPr lang="zh-CN" altLang="en-US" sz="900"/>
              <a:t>            if(propt%30&lt;=20&amp;&amp;propt%30&gt;10)</a:t>
            </a:r>
            <a:endParaRPr lang="zh-CN" altLang="en-US" sz="900"/>
          </a:p>
          <a:p>
            <a:r>
              <a:rPr lang="zh-CN" altLang="en-US" sz="900"/>
              <a:t>                k[i].prop.setIcon(new ImageIcon(modepath+"Fly2.png"));</a:t>
            </a:r>
            <a:endParaRPr lang="zh-CN" altLang="en-US" sz="900"/>
          </a:p>
          <a:p>
            <a:r>
              <a:rPr lang="zh-CN" altLang="en-US" sz="900"/>
              <a:t>            if(propt%30&lt;=30&amp;&amp;propt%30&gt;20)</a:t>
            </a:r>
            <a:endParaRPr lang="zh-CN" altLang="en-US" sz="900"/>
          </a:p>
          <a:p>
            <a:r>
              <a:rPr lang="zh-CN" altLang="en-US" sz="900"/>
              <a:t>                k[i].prop.setIcon(new ImageIcon(modepath+"Fly3.png"));</a:t>
            </a:r>
            <a:endParaRPr lang="zh-CN" altLang="en-US" sz="900"/>
          </a:p>
          <a:p>
            <a:r>
              <a:rPr lang="zh-CN" altLang="en-US" sz="900"/>
              <a:t>            add(k[i].prop);</a:t>
            </a:r>
            <a:endParaRPr lang="zh-CN" altLang="en-US" sz="900"/>
          </a:p>
          <a:p>
            <a:r>
              <a:rPr lang="zh-CN" altLang="en-US" sz="900"/>
              <a:t>            break;</a:t>
            </a:r>
            <a:endParaRPr lang="zh-CN" altLang="en-US" sz="900"/>
          </a:p>
          <a:p>
            <a:r>
              <a:rPr lang="zh-CN" altLang="en-US" sz="900"/>
              <a:t>        case 5:</a:t>
            </a:r>
            <a:endParaRPr lang="zh-CN" altLang="en-US" sz="900"/>
          </a:p>
          <a:p>
            <a:r>
              <a:rPr lang="zh-CN" altLang="en-US" sz="900"/>
              <a:t>            </a:t>
            </a:r>
            <a:r>
              <a:rPr lang="en-US" altLang="zh-CN" sz="900"/>
              <a:t>............</a:t>
            </a:r>
            <a:endParaRPr lang="en-US" altLang="zh-CN" sz="900"/>
          </a:p>
        </p:txBody>
      </p:sp>
      <p:sp>
        <p:nvSpPr>
          <p:cNvPr id="6" name="文本框 5"/>
          <p:cNvSpPr txBox="1"/>
          <p:nvPr/>
        </p:nvSpPr>
        <p:spPr>
          <a:xfrm>
            <a:off x="8588375" y="782955"/>
            <a:ext cx="397256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switch 语句根据不同的属性值进行绘制</a:t>
            </a:r>
            <a:endParaRPr lang="zh-CN" altLang="en-US" sz="1000"/>
          </a:p>
          <a:p>
            <a:r>
              <a:rPr lang="zh-CN" altLang="en-US" sz="1000"/>
              <a:t>k[i].PROP 是木板/道具的属性值，根据不同的属性值，它会执行不同的操作来设置 	k[i].prop 的位置和图像</a:t>
            </a:r>
            <a:endParaRPr lang="zh-CN" altLang="en-US" sz="1000"/>
          </a:p>
          <a:p>
            <a:r>
              <a:rPr lang="zh-CN" altLang="en-US" sz="1000"/>
              <a:t>k[i].prop.setLocation() 用于设置道具或木板的位置。</a:t>
            </a:r>
            <a:endParaRPr lang="zh-CN" altLang="en-US" sz="1000"/>
          </a:p>
          <a:p>
            <a:r>
              <a:rPr lang="zh-CN" altLang="en-US" sz="1000"/>
              <a:t>add(k[i].prop) 将道具或木板添加到界面上。</a:t>
            </a:r>
            <a:endParaRPr lang="zh-CN" altLang="en-US" sz="1000"/>
          </a:p>
          <a:p>
            <a:r>
              <a:rPr lang="zh-CN" altLang="en-US" sz="1000"/>
              <a:t>根据属性值不同，选择不同的图像，例如：</a:t>
            </a:r>
            <a:endParaRPr lang="zh-CN" altLang="en-US" sz="1000"/>
          </a:p>
          <a:p>
            <a:r>
              <a:rPr lang="zh-CN" altLang="en-US" sz="1000"/>
              <a:t>对于属性值为4的道具，根据 propt 的值不同设置不同的图像。</a:t>
            </a:r>
            <a:endParaRPr lang="zh-CN" altLang="en-US" sz="1000"/>
          </a:p>
          <a:p>
            <a:r>
              <a:rPr lang="zh-CN" altLang="en-US" sz="1000"/>
              <a:t>对于属性值为5的道具，根据 propt 的值设置位置，并根据条件选择不同的图像。</a:t>
            </a:r>
            <a:endParaRPr lang="zh-CN" altLang="en-US" sz="1000"/>
          </a:p>
          <a:p>
            <a:r>
              <a:rPr lang="zh-CN" altLang="en-US" sz="1000"/>
              <a:t>属性值为6和7的道具会被添加到界面，并移除 k[i].myBoard[0]。</a:t>
            </a:r>
            <a:endParaRPr lang="zh-CN" altLang="en-US" sz="1000"/>
          </a:p>
        </p:txBody>
      </p:sp>
      <p:sp>
        <p:nvSpPr>
          <p:cNvPr id="13" name="文本框 12"/>
          <p:cNvSpPr txBox="1"/>
          <p:nvPr/>
        </p:nvSpPr>
        <p:spPr>
          <a:xfrm>
            <a:off x="4213225" y="1370965"/>
            <a:ext cx="4064000" cy="4939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/>
              <a:t>public class Layer extends JLabel{</a:t>
            </a:r>
            <a:endParaRPr lang="zh-CN" altLang="en-US" sz="900"/>
          </a:p>
          <a:p>
            <a:r>
              <a:rPr lang="zh-CN" altLang="en-US" sz="900"/>
              <a:t>    int x,y,NUM,MODE;</a:t>
            </a:r>
            <a:endParaRPr lang="zh-CN" altLang="en-US" sz="900"/>
          </a:p>
          <a:p>
            <a:r>
              <a:rPr lang="zh-CN" altLang="en-US" sz="900"/>
              <a:t>    int[] TYPE;</a:t>
            </a:r>
            <a:endParaRPr lang="zh-CN" altLang="en-US" sz="900"/>
          </a:p>
          <a:p>
            <a:r>
              <a:rPr lang="zh-CN" altLang="en-US" sz="900"/>
              <a:t>    int PROP;  //一个数字对应一个道具或者怪物</a:t>
            </a:r>
            <a:endParaRPr lang="zh-CN" altLang="en-US" sz="900"/>
          </a:p>
          <a:p>
            <a:r>
              <a:rPr lang="zh-CN" altLang="en-US" sz="900"/>
              <a:t>    Board[] myBoard;//板</a:t>
            </a:r>
            <a:endParaRPr lang="zh-CN" altLang="en-US" sz="900"/>
          </a:p>
          <a:p>
            <a:r>
              <a:rPr lang="zh-CN" altLang="en-US" sz="900"/>
              <a:t>    Board prop;//支柱</a:t>
            </a:r>
            <a:endParaRPr lang="zh-CN" altLang="en-US" sz="900"/>
          </a:p>
          <a:p>
            <a:r>
              <a:rPr lang="zh-CN" altLang="en-US" sz="900"/>
              <a:t>    Position[] myPosition;//位置</a:t>
            </a:r>
            <a:endParaRPr lang="zh-CN" altLang="en-US" sz="900"/>
          </a:p>
          <a:p>
            <a:r>
              <a:rPr lang="zh-CN" altLang="en-US" sz="900"/>
              <a:t>    Layer(int y,int mode,int score){</a:t>
            </a:r>
            <a:endParaRPr lang="zh-CN" altLang="en-US" sz="900"/>
          </a:p>
          <a:p>
            <a:r>
              <a:rPr lang="zh-CN" altLang="en-US" sz="900"/>
              <a:t>        NewNUM(score);//根据当前分数获取NUM的值</a:t>
            </a:r>
            <a:endParaRPr lang="zh-CN" altLang="en-US" sz="900"/>
          </a:p>
          <a:p>
            <a:r>
              <a:rPr lang="zh-CN" altLang="en-US" sz="900"/>
              <a:t>        this.y=y;</a:t>
            </a:r>
            <a:endParaRPr lang="zh-CN" altLang="en-US" sz="900"/>
          </a:p>
          <a:p>
            <a:r>
              <a:rPr lang="zh-CN" altLang="en-US" sz="900"/>
              <a:t>        NewPosition(NUM);</a:t>
            </a:r>
            <a:endParaRPr lang="zh-CN" altLang="en-US" sz="900"/>
          </a:p>
          <a:p>
            <a:r>
              <a:rPr lang="zh-CN" altLang="en-US" sz="900"/>
              <a:t>        NewTYPE(NUM,score);</a:t>
            </a:r>
            <a:endParaRPr lang="zh-CN" altLang="en-US" sz="900"/>
          </a:p>
          <a:p>
            <a:r>
              <a:rPr lang="zh-CN" altLang="en-US" sz="900"/>
              <a:t>        MODE=mode;</a:t>
            </a:r>
            <a:endParaRPr lang="zh-CN" altLang="en-US" sz="900"/>
          </a:p>
          <a:p>
            <a:r>
              <a:rPr lang="zh-CN" altLang="en-US" sz="900"/>
              <a:t>        NewBoard(NUM,TYPE);</a:t>
            </a:r>
            <a:endParaRPr lang="zh-CN" altLang="en-US" sz="900"/>
          </a:p>
          <a:p>
            <a:r>
              <a:rPr lang="zh-CN" altLang="en-US" sz="900"/>
              <a:t>        NewPROP(score);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  <a:p>
            <a:r>
              <a:rPr lang="zh-CN" altLang="en-US" sz="900"/>
              <a:t>    void NewNUM(int score){</a:t>
            </a:r>
            <a:endParaRPr lang="zh-CN" altLang="en-US" sz="900"/>
          </a:p>
          <a:p>
            <a:r>
              <a:rPr lang="zh-CN" altLang="en-US" sz="900"/>
              <a:t>        if(score&lt;500) {</a:t>
            </a:r>
            <a:endParaRPr lang="zh-CN" altLang="en-US" sz="900"/>
          </a:p>
          <a:p>
            <a:r>
              <a:rPr lang="zh-CN" altLang="en-US" sz="900"/>
              <a:t>            long time = System.currentTimeMillis();//获取当前的总毫秒数</a:t>
            </a:r>
            <a:endParaRPr lang="zh-CN" altLang="en-US" sz="900"/>
          </a:p>
          <a:p>
            <a:r>
              <a:rPr lang="zh-CN" altLang="en-US" sz="900"/>
              <a:t>            Random Ran=new Random(time);</a:t>
            </a:r>
            <a:endParaRPr lang="zh-CN" altLang="en-US" sz="900"/>
          </a:p>
          <a:p>
            <a:r>
              <a:rPr lang="zh-CN" altLang="en-US" sz="900"/>
              <a:t>            int ran=Ran.nextInt(100);</a:t>
            </a:r>
            <a:endParaRPr lang="zh-CN" altLang="en-US" sz="900"/>
          </a:p>
          <a:p>
            <a:r>
              <a:rPr lang="zh-CN" altLang="en-US" sz="900"/>
              <a:t>            if(ran&lt;80) NUM=1;</a:t>
            </a:r>
            <a:endParaRPr lang="zh-CN" altLang="en-US" sz="900"/>
          </a:p>
          <a:p>
            <a:r>
              <a:rPr lang="zh-CN" altLang="en-US" sz="900"/>
              <a:t>            else NUM=2;</a:t>
            </a:r>
            <a:endParaRPr lang="zh-CN" altLang="en-US" sz="900"/>
          </a:p>
          <a:p>
            <a:r>
              <a:rPr lang="zh-CN" altLang="en-US" sz="900"/>
              <a:t>        }</a:t>
            </a:r>
            <a:endParaRPr lang="zh-CN" altLang="en-US" sz="900"/>
          </a:p>
          <a:p>
            <a:r>
              <a:rPr lang="zh-CN" altLang="en-US" sz="900"/>
              <a:t>        if(score&gt;=500&amp;&amp;score&lt;20000) {</a:t>
            </a:r>
            <a:endParaRPr lang="zh-CN" altLang="en-US" sz="900"/>
          </a:p>
          <a:p>
            <a:r>
              <a:rPr lang="zh-CN" altLang="en-US" sz="900"/>
              <a:t>            long time = System.currentTimeMillis();</a:t>
            </a:r>
            <a:endParaRPr lang="zh-CN" altLang="en-US" sz="900"/>
          </a:p>
          <a:p>
            <a:r>
              <a:rPr lang="zh-CN" altLang="en-US" sz="900"/>
              <a:t>            Random Ran=new Random(time);</a:t>
            </a:r>
            <a:endParaRPr lang="zh-CN" altLang="en-US" sz="900"/>
          </a:p>
          <a:p>
            <a:r>
              <a:rPr lang="zh-CN" altLang="en-US" sz="900"/>
              <a:t>            int ran=Ran.nextInt(100);</a:t>
            </a:r>
            <a:endParaRPr lang="zh-CN" altLang="en-US" sz="900"/>
          </a:p>
          <a:p>
            <a:r>
              <a:rPr lang="zh-CN" altLang="en-US" sz="900"/>
              <a:t>            if(ran&lt;80) NUM=1;</a:t>
            </a:r>
            <a:endParaRPr lang="zh-CN" altLang="en-US" sz="900"/>
          </a:p>
          <a:p>
            <a:r>
              <a:rPr lang="zh-CN" altLang="en-US" sz="900"/>
              <a:t>            else if(ran&lt;=95) NUM=2;</a:t>
            </a:r>
            <a:endParaRPr lang="zh-CN" altLang="en-US" sz="900"/>
          </a:p>
          <a:p>
            <a:r>
              <a:rPr lang="zh-CN" altLang="en-US" sz="900"/>
              <a:t>            else NUM=3;</a:t>
            </a:r>
            <a:endParaRPr lang="zh-CN" altLang="en-US" sz="900"/>
          </a:p>
          <a:p>
            <a:r>
              <a:rPr lang="zh-CN" altLang="en-US" sz="900"/>
              <a:t>        }</a:t>
            </a:r>
            <a:endParaRPr lang="zh-CN" altLang="en-US" sz="900"/>
          </a:p>
          <a:p>
            <a:r>
              <a:rPr lang="zh-CN" altLang="en-US" sz="900"/>
              <a:t>        else NUM=1;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  <a:p>
            <a:r>
              <a:rPr lang="en-US" altLang="zh-CN" sz="900"/>
              <a:t>............................</a:t>
            </a:r>
            <a:endParaRPr lang="en-US" altLang="zh-CN" sz="900"/>
          </a:p>
        </p:txBody>
      </p:sp>
      <p:sp>
        <p:nvSpPr>
          <p:cNvPr id="14" name="文本框 13"/>
          <p:cNvSpPr txBox="1"/>
          <p:nvPr/>
        </p:nvSpPr>
        <p:spPr>
          <a:xfrm>
            <a:off x="250825" y="1280160"/>
            <a:ext cx="4064000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/>
              <a:t>public class Board extends JLabel{</a:t>
            </a:r>
            <a:endParaRPr lang="zh-CN" altLang="en-US" sz="900"/>
          </a:p>
          <a:p>
            <a:r>
              <a:rPr lang="zh-CN" altLang="en-US" sz="900"/>
              <a:t>    int TYPE;//木板种类</a:t>
            </a:r>
            <a:endParaRPr lang="zh-CN" altLang="en-US" sz="900"/>
          </a:p>
          <a:p>
            <a:r>
              <a:rPr lang="zh-CN" altLang="en-US" sz="900"/>
              <a:t>    int MODE;</a:t>
            </a:r>
            <a:endParaRPr lang="zh-CN" altLang="en-US" sz="900"/>
          </a:p>
          <a:p>
            <a:r>
              <a:rPr lang="zh-CN" altLang="en-US" sz="900"/>
              <a:t>    int PROP;//道具种类和怪物种类</a:t>
            </a:r>
            <a:endParaRPr lang="zh-CN" altLang="en-US" sz="900"/>
          </a:p>
          <a:p>
            <a:r>
              <a:rPr lang="zh-CN" altLang="en-US" sz="900"/>
              <a:t>    String filepath=null;</a:t>
            </a:r>
            <a:endParaRPr lang="zh-CN" altLang="en-US" sz="900"/>
          </a:p>
          <a:p>
            <a:r>
              <a:rPr lang="zh-CN" altLang="en-US" sz="900"/>
              <a:t>    Board(int type,int mode){//初始化木板</a:t>
            </a:r>
            <a:endParaRPr lang="zh-CN" altLang="en-US" sz="900"/>
          </a:p>
          <a:p>
            <a:r>
              <a:rPr lang="zh-CN" altLang="en-US" sz="900"/>
              <a:t>        TYPE=type;</a:t>
            </a:r>
            <a:endParaRPr lang="zh-CN" altLang="en-US" sz="900"/>
          </a:p>
          <a:p>
            <a:r>
              <a:rPr lang="zh-CN" altLang="en-US" sz="900"/>
              <a:t>        MODE=mode;</a:t>
            </a:r>
            <a:endParaRPr lang="zh-CN" altLang="en-US" sz="900"/>
          </a:p>
          <a:p>
            <a:r>
              <a:rPr lang="zh-CN" altLang="en-US" sz="900"/>
              <a:t>        filepath="image/Classic Mode/";</a:t>
            </a:r>
            <a:endParaRPr lang="zh-CN" altLang="en-US" sz="900"/>
          </a:p>
          <a:p>
            <a:r>
              <a:rPr lang="zh-CN" altLang="en-US" sz="900"/>
              <a:t>        BoardLoading(TYPE);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  <a:p>
            <a:r>
              <a:rPr lang="zh-CN" altLang="en-US" sz="900"/>
              <a:t>    Board(int mode,int prop,int zz){//初始化道具</a:t>
            </a:r>
            <a:endParaRPr lang="zh-CN" altLang="en-US" sz="900"/>
          </a:p>
          <a:p>
            <a:r>
              <a:rPr lang="zh-CN" altLang="en-US" sz="900"/>
              <a:t>        MODE=mode;</a:t>
            </a:r>
            <a:endParaRPr lang="zh-CN" altLang="en-US" sz="900"/>
          </a:p>
          <a:p>
            <a:r>
              <a:rPr lang="zh-CN" altLang="en-US" sz="900"/>
              <a:t>        PROP=prop;</a:t>
            </a:r>
            <a:endParaRPr lang="zh-CN" altLang="en-US" sz="900"/>
          </a:p>
          <a:p>
            <a:r>
              <a:rPr lang="zh-CN" altLang="en-US" sz="900"/>
              <a:t>        filepath="image/Classic Mode/";</a:t>
            </a:r>
            <a:endParaRPr lang="zh-CN" altLang="en-US" sz="900"/>
          </a:p>
          <a:p>
            <a:r>
              <a:rPr lang="zh-CN" altLang="en-US" sz="900"/>
              <a:t>        PropLoading(PROP);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  <a:p>
            <a:r>
              <a:rPr lang="zh-CN" altLang="en-US" sz="900"/>
              <a:t>    void BoardLoading(int type){//加载图片</a:t>
            </a:r>
            <a:endParaRPr lang="zh-CN" altLang="en-US" sz="900"/>
          </a:p>
          <a:p>
            <a:r>
              <a:rPr lang="zh-CN" altLang="en-US" sz="900"/>
              <a:t>        switch(type){//木板选择</a:t>
            </a:r>
            <a:endParaRPr lang="zh-CN" altLang="en-US" sz="900"/>
          </a:p>
          <a:p>
            <a:r>
              <a:rPr lang="zh-CN" altLang="en-US" sz="900"/>
              <a:t>            case 1://普通木板</a:t>
            </a:r>
            <a:endParaRPr lang="zh-CN" altLang="en-US" sz="900"/>
          </a:p>
          <a:p>
            <a:r>
              <a:rPr lang="zh-CN" altLang="en-US" sz="900"/>
              <a:t>                this.setIcon(new ImageIcon(filepath+"Plattform Green.png"));</a:t>
            </a:r>
            <a:endParaRPr lang="zh-CN" altLang="en-US" sz="900"/>
          </a:p>
          <a:p>
            <a:r>
              <a:rPr lang="zh-CN" altLang="en-US" sz="900"/>
              <a:t>                break;</a:t>
            </a:r>
            <a:endParaRPr lang="zh-CN" altLang="en-US" sz="900"/>
          </a:p>
          <a:p>
            <a:r>
              <a:rPr lang="zh-CN" altLang="en-US" sz="900"/>
              <a:t>            case 2://只能踩一次的木板</a:t>
            </a:r>
            <a:endParaRPr lang="zh-CN" altLang="en-US" sz="900"/>
          </a:p>
          <a:p>
            <a:r>
              <a:rPr lang="en-US" altLang="zh-CN" sz="900"/>
              <a:t>...................</a:t>
            </a:r>
            <a:r>
              <a:rPr lang="zh-CN" altLang="en-US" sz="900"/>
              <a:t>          </a:t>
            </a:r>
            <a:endParaRPr lang="zh-CN" altLang="en-US" sz="900"/>
          </a:p>
          <a:p>
            <a:r>
              <a:rPr lang="zh-CN" altLang="en-US" sz="900"/>
              <a:t>        }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  <a:p>
            <a:r>
              <a:rPr lang="zh-CN" altLang="en-US" sz="900"/>
              <a:t>    void PropLoading(int prop){//加载图片</a:t>
            </a:r>
            <a:endParaRPr lang="zh-CN" altLang="en-US" sz="900"/>
          </a:p>
          <a:p>
            <a:r>
              <a:rPr lang="zh-CN" altLang="en-US" sz="900"/>
              <a:t>        switch(prop){//木板选择</a:t>
            </a:r>
            <a:endParaRPr lang="zh-CN" altLang="en-US" sz="900"/>
          </a:p>
          <a:p>
            <a:r>
              <a:rPr lang="zh-CN" altLang="en-US" sz="900"/>
              <a:t>            case 1://弹簧</a:t>
            </a:r>
            <a:endParaRPr lang="zh-CN" altLang="en-US" sz="900"/>
          </a:p>
          <a:p>
            <a:r>
              <a:rPr lang="zh-CN" altLang="en-US" sz="900"/>
              <a:t>                this.setIcon(new ImageIcon(filepath+"Spring.png"));</a:t>
            </a:r>
            <a:endParaRPr lang="zh-CN" altLang="en-US" sz="900"/>
          </a:p>
          <a:p>
            <a:r>
              <a:rPr lang="zh-CN" altLang="en-US" sz="900"/>
              <a:t>                this.setSize(17,9);</a:t>
            </a:r>
            <a:endParaRPr lang="zh-CN" altLang="en-US" sz="900"/>
          </a:p>
          <a:p>
            <a:r>
              <a:rPr lang="zh-CN" altLang="en-US" sz="900"/>
              <a:t>                break;</a:t>
            </a:r>
            <a:endParaRPr lang="zh-CN" altLang="en-US" sz="900"/>
          </a:p>
          <a:p>
            <a:r>
              <a:rPr lang="zh-CN" altLang="en-US" sz="900"/>
              <a:t>            case 2://飞帽</a:t>
            </a:r>
            <a:endParaRPr lang="zh-CN" altLang="en-US" sz="900"/>
          </a:p>
          <a:p>
            <a:r>
              <a:rPr lang="zh-CN" altLang="en-US" sz="900"/>
              <a:t>                this.setIcon(new ImageIcon(filepath+"Fly.png"));</a:t>
            </a:r>
            <a:endParaRPr lang="zh-CN" altLang="en-US" sz="900"/>
          </a:p>
          <a:p>
            <a:r>
              <a:rPr lang="zh-CN" altLang="en-US" sz="900"/>
              <a:t>                this.setSize(28,23);</a:t>
            </a:r>
            <a:endParaRPr lang="zh-CN" altLang="en-US" sz="900"/>
          </a:p>
          <a:p>
            <a:r>
              <a:rPr lang="zh-CN" altLang="en-US" sz="900"/>
              <a:t>                break;</a:t>
            </a:r>
            <a:endParaRPr lang="zh-CN" altLang="en-US" sz="900"/>
          </a:p>
          <a:p>
            <a:r>
              <a:rPr lang="zh-CN" altLang="en-US" sz="900"/>
              <a:t>        </a:t>
            </a:r>
            <a:r>
              <a:rPr lang="en-US" altLang="zh-CN" sz="900"/>
              <a:t>.........................</a:t>
            </a:r>
            <a:r>
              <a:rPr lang="zh-CN" altLang="en-US" sz="900"/>
              <a:t>        }</a:t>
            </a:r>
            <a:endParaRPr lang="zh-CN" altLang="en-US" sz="900"/>
          </a:p>
          <a:p>
            <a:r>
              <a:rPr lang="zh-CN" altLang="en-US" sz="900"/>
              <a:t>    }</a:t>
            </a:r>
            <a:endParaRPr lang="zh-CN" altLang="en-US" sz="900"/>
          </a:p>
        </p:txBody>
      </p:sp>
      <p:sp>
        <p:nvSpPr>
          <p:cNvPr id="18" name="文本框 17"/>
          <p:cNvSpPr txBox="1"/>
          <p:nvPr/>
        </p:nvSpPr>
        <p:spPr>
          <a:xfrm>
            <a:off x="203835" y="866775"/>
            <a:ext cx="40640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Board</a:t>
            </a:r>
            <a:r>
              <a:rPr lang="zh-CN" altLang="en-US" sz="1000"/>
              <a:t>类根据不同的模式和类型加载相应的图片</a:t>
            </a:r>
            <a:endParaRPr lang="zh-CN" altLang="en-US" sz="1000"/>
          </a:p>
        </p:txBody>
      </p:sp>
      <p:sp>
        <p:nvSpPr>
          <p:cNvPr id="19" name="文本框 18"/>
          <p:cNvSpPr txBox="1"/>
          <p:nvPr/>
        </p:nvSpPr>
        <p:spPr>
          <a:xfrm>
            <a:off x="4213225" y="86677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Layer类中的myBoard和prop对象是Board类的实例，用于创建和处理游戏中的木板和道具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225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63550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碰撞判定模块</a:t>
            </a:r>
            <a:endParaRPr lang="en-US" altLang="zh-CN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0225" y="2292350"/>
            <a:ext cx="3277235" cy="45065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00"/>
              <a:t>if(jumpStatus==true&amp;&amp;(k[i].PROP==4||k[i].PROP==5||k[i].PROP==6||k[i].PROP==7)&amp;&amp;(Stan.TYPE!=3)) {</a:t>
            </a:r>
            <a:endParaRPr lang="zh-CN" altLang="en-US" sz="900"/>
          </a:p>
          <a:p>
            <a:r>
              <a:rPr lang="zh-CN" altLang="en-US" sz="900"/>
              <a:t>                int x=0,y=0;</a:t>
            </a:r>
            <a:endParaRPr lang="zh-CN" altLang="en-US" sz="900"/>
          </a:p>
          <a:p>
            <a:r>
              <a:rPr lang="zh-CN" altLang="en-US" sz="900"/>
              <a:t>                switch(k[i].PROP) {</a:t>
            </a:r>
            <a:endParaRPr lang="zh-CN" altLang="en-US" sz="900"/>
          </a:p>
          <a:p>
            <a:r>
              <a:rPr lang="zh-CN" altLang="en-US" sz="900"/>
              <a:t>                    case 4:</a:t>
            </a:r>
            <a:endParaRPr lang="zh-CN" altLang="en-US" sz="900"/>
          </a:p>
          <a:p>
            <a:r>
              <a:rPr lang="zh-CN" altLang="en-US" sz="900"/>
              <a:t>                        x=79;</a:t>
            </a:r>
            <a:endParaRPr lang="zh-CN" altLang="en-US" sz="900"/>
          </a:p>
          <a:p>
            <a:r>
              <a:rPr lang="zh-CN" altLang="en-US" sz="900"/>
              <a:t>                        y=45;</a:t>
            </a:r>
            <a:endParaRPr lang="zh-CN" altLang="en-US" sz="900"/>
          </a:p>
          <a:p>
            <a:r>
              <a:rPr lang="zh-CN" altLang="en-US" sz="900"/>
              <a:t>                        break;</a:t>
            </a:r>
            <a:endParaRPr lang="zh-CN" altLang="en-US" sz="900"/>
          </a:p>
          <a:p>
            <a:r>
              <a:rPr lang="zh-CN" altLang="en-US" sz="900"/>
              <a:t>                    case 5:</a:t>
            </a:r>
            <a:endParaRPr lang="zh-CN" altLang="en-US" sz="900"/>
          </a:p>
          <a:p>
            <a:r>
              <a:rPr lang="zh-CN" altLang="en-US" sz="900"/>
              <a:t>                        x=39;</a:t>
            </a:r>
            <a:endParaRPr lang="zh-CN" altLang="en-US" sz="900"/>
          </a:p>
          <a:p>
            <a:r>
              <a:rPr lang="zh-CN" altLang="en-US" sz="900"/>
              <a:t>                        y=50;</a:t>
            </a:r>
            <a:endParaRPr lang="zh-CN" altLang="en-US" sz="900"/>
          </a:p>
          <a:p>
            <a:r>
              <a:rPr lang="zh-CN" altLang="en-US" sz="900"/>
              <a:t>                        break;</a:t>
            </a:r>
            <a:endParaRPr lang="zh-CN" altLang="en-US" sz="900"/>
          </a:p>
          <a:p>
            <a:r>
              <a:rPr lang="zh-CN" altLang="en-US" sz="900"/>
              <a:t>                    case 6:</a:t>
            </a:r>
            <a:endParaRPr lang="zh-CN" altLang="en-US" sz="900"/>
          </a:p>
          <a:p>
            <a:r>
              <a:rPr lang="zh-CN" altLang="en-US" sz="900"/>
              <a:t>                        x=83;</a:t>
            </a:r>
            <a:endParaRPr lang="zh-CN" altLang="en-US" sz="900"/>
          </a:p>
          <a:p>
            <a:r>
              <a:rPr lang="zh-CN" altLang="en-US" sz="900"/>
              <a:t>                        y=53;</a:t>
            </a:r>
            <a:endParaRPr lang="zh-CN" altLang="en-US" sz="900"/>
          </a:p>
          <a:p>
            <a:r>
              <a:rPr lang="zh-CN" altLang="en-US" sz="900"/>
              <a:t>                        break;</a:t>
            </a:r>
            <a:endParaRPr lang="zh-CN" altLang="en-US" sz="900"/>
          </a:p>
          <a:p>
            <a:r>
              <a:rPr lang="zh-CN" altLang="en-US" sz="900"/>
              <a:t>                    case 7:</a:t>
            </a:r>
            <a:endParaRPr lang="zh-CN" altLang="en-US" sz="900"/>
          </a:p>
          <a:p>
            <a:r>
              <a:rPr lang="zh-CN" altLang="en-US" sz="900"/>
              <a:t>                        x=64;</a:t>
            </a:r>
            <a:endParaRPr lang="zh-CN" altLang="en-US" sz="900"/>
          </a:p>
          <a:p>
            <a:r>
              <a:rPr lang="zh-CN" altLang="en-US" sz="900"/>
              <a:t>                        y=62;</a:t>
            </a:r>
            <a:endParaRPr lang="zh-CN" altLang="en-US" sz="900"/>
          </a:p>
          <a:p>
            <a:r>
              <a:rPr lang="zh-CN" altLang="en-US" sz="900"/>
              <a:t>                        break;</a:t>
            </a:r>
            <a:endParaRPr lang="zh-CN" altLang="en-US" sz="900"/>
          </a:p>
          <a:p>
            <a:r>
              <a:rPr lang="zh-CN" altLang="en-US" sz="900"/>
              <a:t>                }</a:t>
            </a:r>
            <a:endParaRPr lang="zh-CN" altLang="en-US" sz="900"/>
          </a:p>
          <a:p>
            <a:r>
              <a:rPr lang="zh-CN" altLang="en-US" sz="900"/>
              <a:t>                if((X&gt;k[i].myPosition[0].x-StanWidth/3*2&amp;&amp;X&lt;k[i].myPosition[0].x+x-StanWidth/3&amp;&amp;Y&gt;k[i].myPosition[0].y&amp;&amp;Y&lt;k[i].myPosition[0].y+y))</a:t>
            </a:r>
            <a:endParaRPr lang="zh-CN" altLang="en-US" sz="900"/>
          </a:p>
          <a:p>
            <a:r>
              <a:rPr lang="zh-CN" altLang="en-US" sz="900"/>
              <a:t>                {isJump=false;</a:t>
            </a:r>
            <a:endParaRPr lang="zh-CN" altLang="en-US" sz="900"/>
          </a:p>
          <a:p>
            <a:r>
              <a:rPr lang="zh-CN" altLang="en-US" sz="900"/>
              <a:t>                    if(k[i].PROP==7)Stan.setVisible(false);//碰到黑洞，Stan消失</a:t>
            </a:r>
            <a:endParaRPr lang="zh-CN" altLang="en-US" sz="900"/>
          </a:p>
          <a:p>
            <a:r>
              <a:rPr lang="zh-CN" altLang="en-US" sz="900"/>
              <a:t>                    switch(k[i].PROP) {</a:t>
            </a:r>
            <a:endParaRPr lang="zh-CN" altLang="en-US" sz="900"/>
          </a:p>
          <a:p>
            <a:r>
              <a:rPr lang="zh-CN" altLang="en-US" sz="900"/>
              <a:t>                    }</a:t>
            </a:r>
            <a:endParaRPr lang="zh-CN" altLang="en-US" sz="900"/>
          </a:p>
          <a:p>
            <a:r>
              <a:rPr lang="zh-CN" altLang="en-US" sz="900"/>
              <a:t>                }</a:t>
            </a:r>
            <a:endParaRPr lang="zh-CN" altLang="en-US" sz="900"/>
          </a:p>
          <a:p>
            <a:r>
              <a:rPr lang="zh-CN" altLang="en-US" sz="900"/>
              <a:t>            }</a:t>
            </a:r>
            <a:endParaRPr lang="zh-CN" altLang="en-US" sz="900"/>
          </a:p>
        </p:txBody>
      </p:sp>
      <p:sp>
        <p:nvSpPr>
          <p:cNvPr id="16" name="文本框 15"/>
          <p:cNvSpPr txBox="1"/>
          <p:nvPr/>
        </p:nvSpPr>
        <p:spPr>
          <a:xfrm>
            <a:off x="9401175" y="92392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</a:rPr>
              <a:t>效果图</a:t>
            </a:r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0225" y="834390"/>
            <a:ext cx="41656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判断跳跃状态下的碰撞：</a:t>
            </a:r>
            <a:endParaRPr lang="zh-CN" altLang="en-US" sz="1000"/>
          </a:p>
          <a:p>
            <a:r>
              <a:rPr lang="zh-CN" altLang="en-US" sz="1000"/>
              <a:t>当 jumpStatus 为 true 且道具类型为4、5、6或7时（这些类型表示可以跳跃），进行以下操作：</a:t>
            </a:r>
            <a:endParaRPr lang="zh-CN" altLang="en-US" sz="1000"/>
          </a:p>
          <a:p>
            <a:r>
              <a:rPr lang="zh-CN" altLang="en-US" sz="1000"/>
              <a:t>根据道具类型设置一个特定的 x 和 y 值，表示小人和道具之间的碰撞区域。</a:t>
            </a:r>
            <a:endParaRPr lang="zh-CN" altLang="en-US" sz="1000"/>
          </a:p>
          <a:p>
            <a:r>
              <a:rPr lang="zh-CN" altLang="en-US" sz="1000"/>
              <a:t>判断小人的位置是否和道具的位置重合，如果是，根据道具类型执行相应的操作。例如，如果道具类型是7，即黑洞，将 isJump 设置为 false，并让 Stan 不可见。</a:t>
            </a:r>
            <a:endParaRPr lang="zh-CN" altLang="en-US" sz="1000"/>
          </a:p>
        </p:txBody>
      </p:sp>
      <p:sp>
        <p:nvSpPr>
          <p:cNvPr id="7" name="文本框 6"/>
          <p:cNvSpPr txBox="1"/>
          <p:nvPr/>
        </p:nvSpPr>
        <p:spPr>
          <a:xfrm>
            <a:off x="4928870" y="834390"/>
            <a:ext cx="40640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判断非跳跃状态下的碰撞：</a:t>
            </a:r>
            <a:endParaRPr lang="zh-CN" altLang="en-US" sz="1000"/>
          </a:p>
          <a:p>
            <a:r>
              <a:rPr lang="zh-CN" altLang="en-US" sz="1000"/>
              <a:t>当 jumpStatus 为 false 时，也就是小人下降状态，对木板和道具的碰撞进行检测。</a:t>
            </a:r>
            <a:endParaRPr lang="zh-CN" altLang="en-US" sz="1000"/>
          </a:p>
          <a:p>
            <a:r>
              <a:rPr lang="zh-CN" altLang="en-US" sz="1000"/>
              <a:t>如果小人落在木板上，重置了一些参数（跳跃状态、垂直初速度、加速度），并根据木板的类型进行不同的处理，比如移除木板、改变小人的属性等。</a:t>
            </a:r>
            <a:endParaRPr lang="zh-CN" altLang="en-US" sz="1000"/>
          </a:p>
          <a:p>
            <a:r>
              <a:rPr lang="zh-CN" altLang="en-US" sz="1000"/>
              <a:t>如果小人和道具相撞，根据道具类型进行不同的操作，修改小人属性、加分。</a:t>
            </a:r>
            <a:endParaRPr lang="zh-CN" altLang="en-US" sz="1000"/>
          </a:p>
        </p:txBody>
      </p:sp>
      <p:sp>
        <p:nvSpPr>
          <p:cNvPr id="9" name="文本框 8"/>
          <p:cNvSpPr txBox="1"/>
          <p:nvPr/>
        </p:nvSpPr>
        <p:spPr>
          <a:xfrm>
            <a:off x="4928870" y="2225040"/>
            <a:ext cx="4064000" cy="3262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00"/>
              <a:t>if(jumpStatus==false&amp;&amp;(X&gt;k[i].myPosition[j].x-StanWidth/3*2&amp;&amp;X&lt;k[i].myPosition[j].x+BdWidth-StanWidth/3&amp;&amp;Y&gt;k[i].myPosition[j].y-StanHeight*2/3-15&amp;&amp;Y&lt;k[i].myPosition[j].y-StanHeight*2/3+15)){</a:t>
            </a:r>
            <a:endParaRPr lang="zh-CN" altLang="en-US" sz="900"/>
          </a:p>
          <a:p>
            <a:r>
              <a:rPr lang="zh-CN" altLang="en-US" sz="900"/>
              <a:t>                jumpStatus=true;</a:t>
            </a:r>
            <a:endParaRPr lang="zh-CN" altLang="en-US" sz="900"/>
          </a:p>
          <a:p>
            <a:r>
              <a:rPr lang="zh-CN" altLang="en-US" sz="900"/>
              <a:t>                t=0;</a:t>
            </a:r>
            <a:endParaRPr lang="zh-CN" altLang="en-US" sz="900"/>
          </a:p>
          <a:p>
            <a:r>
              <a:rPr lang="zh-CN" altLang="en-US" sz="900"/>
              <a:t>                StanBasePOS=k[i].myPosition[j].y-StanHeight;</a:t>
            </a:r>
            <a:endParaRPr lang="zh-CN" altLang="en-US" sz="900"/>
          </a:p>
          <a:p>
            <a:r>
              <a:rPr lang="zh-CN" altLang="en-US" sz="900"/>
              <a:t>                V0=4;</a:t>
            </a:r>
            <a:endParaRPr lang="zh-CN" altLang="en-US" sz="900"/>
          </a:p>
          <a:p>
            <a:r>
              <a:rPr lang="zh-CN" altLang="en-US" sz="900"/>
              <a:t>                a=25;</a:t>
            </a:r>
            <a:endParaRPr lang="zh-CN" altLang="en-US" sz="900"/>
          </a:p>
          <a:p>
            <a:r>
              <a:rPr lang="zh-CN" altLang="en-US" sz="900"/>
              <a:t>                switch(k[i].TYPE[j]){//木板碰撞</a:t>
            </a:r>
            <a:endParaRPr lang="zh-CN" altLang="en-US" sz="900"/>
          </a:p>
          <a:p>
            <a:r>
              <a:rPr lang="zh-CN" altLang="en-US" sz="900"/>
              <a:t>                    case 1:</a:t>
            </a:r>
            <a:endParaRPr lang="zh-CN" altLang="en-US" sz="900"/>
          </a:p>
          <a:p>
            <a:r>
              <a:rPr lang="zh-CN" altLang="en-US" sz="900"/>
              <a:t>                        if(k[i].PROP!=4||k[i].PROP!=5||k[i].PROP!=6)</a:t>
            </a:r>
            <a:endParaRPr lang="zh-CN" altLang="en-US" sz="900"/>
          </a:p>
          <a:p>
            <a:r>
              <a:rPr lang="zh-CN" altLang="en-US" sz="900"/>
              <a:t>                            break;</a:t>
            </a:r>
            <a:endParaRPr lang="zh-CN" altLang="en-US" sz="900"/>
          </a:p>
          <a:p>
            <a:r>
              <a:rPr lang="zh-CN" altLang="en-US" sz="900"/>
              <a:t>                    case 2:</a:t>
            </a:r>
            <a:endParaRPr lang="zh-CN" altLang="en-US" sz="900"/>
          </a:p>
          <a:p>
            <a:r>
              <a:rPr lang="zh-CN" altLang="en-US" sz="900"/>
              <a:t>                        remove(k[i].myBoard[j]);</a:t>
            </a:r>
            <a:endParaRPr lang="zh-CN" altLang="en-US" sz="900"/>
          </a:p>
          <a:p>
            <a:r>
              <a:rPr lang="zh-CN" altLang="en-US" sz="900"/>
              <a:t>                        k[i].myPosition[j].x=-100;</a:t>
            </a:r>
            <a:endParaRPr lang="zh-CN" altLang="en-US" sz="900"/>
          </a:p>
          <a:p>
            <a:r>
              <a:rPr lang="zh-CN" altLang="en-US" sz="900"/>
              <a:t>                        break;</a:t>
            </a:r>
            <a:endParaRPr lang="zh-CN" altLang="en-US" sz="900"/>
          </a:p>
          <a:p>
            <a:r>
              <a:rPr lang="zh-CN" altLang="en-US" sz="900"/>
              <a:t>                    case 3:</a:t>
            </a:r>
            <a:endParaRPr lang="zh-CN" altLang="en-US" sz="900"/>
          </a:p>
          <a:p>
            <a:r>
              <a:rPr lang="zh-CN" altLang="en-US" sz="900"/>
              <a:t>                        jumpStatus=false;</a:t>
            </a:r>
            <a:endParaRPr lang="zh-CN" altLang="en-US" sz="900"/>
          </a:p>
          <a:p>
            <a:r>
              <a:rPr lang="zh-CN" altLang="en-US" sz="900"/>
              <a:t>                        t=V0*a*2;</a:t>
            </a:r>
            <a:endParaRPr lang="zh-CN" altLang="en-US" sz="900"/>
          </a:p>
          <a:p>
            <a:r>
              <a:rPr lang="zh-CN" altLang="en-US" sz="900"/>
              <a:t>                        remove(k[i].myBoard[j]);</a:t>
            </a:r>
            <a:endParaRPr lang="zh-CN" altLang="en-US" sz="900"/>
          </a:p>
          <a:p>
            <a:r>
              <a:rPr lang="zh-CN" altLang="en-US" sz="900"/>
              <a:t>                        k[i].myPosition[j].x=-100</a:t>
            </a:r>
            <a:r>
              <a:rPr lang="en-US" altLang="zh-CN" sz="900"/>
              <a:t>;</a:t>
            </a:r>
            <a:endParaRPr lang="en-US" altLang="zh-CN" sz="900"/>
          </a:p>
          <a:p>
            <a:pPr indent="457200"/>
            <a:r>
              <a:rPr lang="en-US" altLang="zh-CN" sz="900"/>
              <a:t>    ..............</a:t>
            </a:r>
            <a:endParaRPr lang="en-US" altLang="zh-CN" sz="900"/>
          </a:p>
        </p:txBody>
      </p:sp>
      <p:pic>
        <p:nvPicPr>
          <p:cNvPr id="10" name="图片 9" descr="碰撞判定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1175" y="1384300"/>
            <a:ext cx="2680335" cy="43548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225" y="0"/>
            <a:ext cx="246634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65125" y="133985"/>
            <a:ext cx="292608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游戏无限循环模块</a:t>
            </a:r>
            <a:endParaRPr lang="en-US" altLang="zh-CN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04130" y="773430"/>
            <a:ext cx="4046220" cy="59950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public void dis(){//</a:t>
            </a:r>
            <a:r>
              <a:rPr lang="zh-CN" altLang="en-US" sz="900"/>
              <a:t>回收木板</a:t>
            </a:r>
            <a:endParaRPr lang="en-US" altLang="zh-CN" sz="900"/>
          </a:p>
          <a:p>
            <a:r>
              <a:rPr lang="en-US" altLang="zh-CN" sz="900"/>
              <a:t>        for(int i=0;i&lt;30;i++){</a:t>
            </a:r>
            <a:endParaRPr lang="en-US" altLang="zh-CN" sz="900"/>
          </a:p>
          <a:p>
            <a:r>
              <a:rPr lang="en-US" altLang="zh-CN" sz="900"/>
              <a:t>            if(k[i].y&gt;=690){</a:t>
            </a:r>
            <a:endParaRPr lang="en-US" altLang="zh-CN" sz="900"/>
          </a:p>
          <a:p>
            <a:r>
              <a:rPr lang="en-US" altLang="zh-CN" sz="900"/>
              <a:t>                if(k[i].PROP!=0)</a:t>
            </a:r>
            <a:endParaRPr lang="en-US" altLang="zh-CN" sz="900"/>
          </a:p>
          <a:p>
            <a:r>
              <a:rPr lang="en-US" altLang="zh-CN" sz="900"/>
              <a:t>                    remove(k[i].prop);//如果当前元素的 PROP 属性不为 0，则移除 k[i] 的 prop 组件。</a:t>
            </a:r>
            <a:endParaRPr lang="en-US" altLang="zh-CN" sz="900"/>
          </a:p>
          <a:p>
            <a:r>
              <a:rPr lang="en-US" altLang="zh-CN" sz="900"/>
              <a:t>                for(int j=0;j&lt;k[i].NUM;j++)</a:t>
            </a:r>
            <a:endParaRPr lang="en-US" altLang="zh-CN" sz="900"/>
          </a:p>
          <a:p>
            <a:r>
              <a:rPr lang="en-US" altLang="zh-CN" sz="900"/>
              <a:t>                    remove(k[i].myBoard[j]);//移除所有相关的板块</a:t>
            </a:r>
            <a:endParaRPr lang="en-US" altLang="zh-CN" sz="900"/>
          </a:p>
          <a:p>
            <a:r>
              <a:rPr lang="en-US" altLang="zh-CN" sz="900"/>
              <a:t>                k[i]=new Layer(findMin()-50-(int)SCORE/4000,MODE,SCORE);</a:t>
            </a:r>
            <a:endParaRPr lang="en-US" altLang="zh-CN" sz="900"/>
          </a:p>
          <a:p>
            <a:r>
              <a:rPr lang="en-US" altLang="zh-CN" sz="900"/>
              <a:t>                switch(k[i].PROP){</a:t>
            </a:r>
            <a:endParaRPr lang="en-US" altLang="zh-CN" sz="900"/>
          </a:p>
          <a:p>
            <a:r>
              <a:rPr lang="en-US" altLang="zh-CN" sz="900"/>
              <a:t>                    case 1:</a:t>
            </a:r>
            <a:endParaRPr lang="en-US" altLang="zh-CN" sz="900"/>
          </a:p>
          <a:p>
            <a:r>
              <a:rPr lang="en-US" altLang="zh-CN" sz="900"/>
              <a:t>                        k[i].prop.setLocation(k[i].myPosition[0].x+22,k[i].myPosition[0].y-9);</a:t>
            </a:r>
            <a:endParaRPr lang="en-US" altLang="zh-CN" sz="900"/>
          </a:p>
          <a:p>
            <a:r>
              <a:rPr lang="en-US" altLang="zh-CN" sz="900"/>
              <a:t>                        add(k[i].prop);</a:t>
            </a:r>
            <a:endParaRPr lang="en-US" altLang="zh-CN" sz="900"/>
          </a:p>
          <a:p>
            <a:r>
              <a:rPr lang="en-US" altLang="zh-CN" sz="900"/>
              <a:t>                        break;</a:t>
            </a:r>
            <a:endParaRPr lang="en-US" altLang="zh-CN" sz="900"/>
          </a:p>
          <a:p>
            <a:r>
              <a:rPr lang="en-US" altLang="zh-CN" sz="900"/>
              <a:t>                    case 2:</a:t>
            </a:r>
            <a:endParaRPr lang="en-US" altLang="zh-CN" sz="900"/>
          </a:p>
          <a:p>
            <a:r>
              <a:rPr lang="en-US" altLang="zh-CN" sz="900"/>
              <a:t>                        k[i].prop.setLocation(k[i].myPosition[0].x+22,k[i].myPosition[0].y-23);</a:t>
            </a:r>
            <a:endParaRPr lang="en-US" altLang="zh-CN" sz="900"/>
          </a:p>
          <a:p>
            <a:r>
              <a:rPr lang="en-US" altLang="zh-CN" sz="900"/>
              <a:t>                        add(k[i].prop);</a:t>
            </a:r>
            <a:endParaRPr lang="en-US" altLang="zh-CN" sz="900"/>
          </a:p>
          <a:p>
            <a:r>
              <a:rPr lang="en-US" altLang="zh-CN" sz="900"/>
              <a:t>                        break;</a:t>
            </a:r>
            <a:endParaRPr lang="en-US" altLang="zh-CN" sz="900"/>
          </a:p>
          <a:p>
            <a:r>
              <a:rPr lang="en-US" altLang="zh-CN" sz="900"/>
              <a:t>                    case 3:</a:t>
            </a:r>
            <a:endParaRPr lang="en-US" altLang="zh-CN" sz="900"/>
          </a:p>
          <a:p>
            <a:r>
              <a:rPr lang="en-US" altLang="zh-CN" sz="900"/>
              <a:t>                        k[i].prop.setLocation(k[i].myPosition[0].x+22,k[i].myPosition[0].y-37);</a:t>
            </a:r>
            <a:endParaRPr lang="en-US" altLang="zh-CN" sz="900"/>
          </a:p>
          <a:p>
            <a:r>
              <a:rPr lang="en-US" altLang="zh-CN" sz="900"/>
              <a:t>                        add(k[i].prop);</a:t>
            </a:r>
            <a:endParaRPr lang="en-US" altLang="zh-CN" sz="900"/>
          </a:p>
          <a:p>
            <a:r>
              <a:rPr lang="en-US" altLang="zh-CN" sz="900"/>
              <a:t>                        break;</a:t>
            </a:r>
            <a:endParaRPr lang="en-US" altLang="zh-CN" sz="900"/>
          </a:p>
          <a:p>
            <a:r>
              <a:rPr lang="en-US" altLang="zh-CN" sz="900"/>
              <a:t>                    case 7:</a:t>
            </a:r>
            <a:endParaRPr lang="en-US" altLang="zh-CN" sz="900"/>
          </a:p>
          <a:p>
            <a:r>
              <a:rPr lang="en-US" altLang="zh-CN" sz="900"/>
              <a:t>                        k[i].prop.setLocation(k[i].myPosition[0].x+22,k[i].myPosition[0].y-29);</a:t>
            </a:r>
            <a:endParaRPr lang="en-US" altLang="zh-CN" sz="900"/>
          </a:p>
          <a:p>
            <a:r>
              <a:rPr lang="en-US" altLang="zh-CN" sz="900"/>
              <a:t>                        add(k[i].prop);</a:t>
            </a:r>
            <a:endParaRPr lang="en-US" altLang="zh-CN" sz="900"/>
          </a:p>
          <a:p>
            <a:r>
              <a:rPr lang="en-US" altLang="zh-CN" sz="900"/>
              <a:t>                        break;</a:t>
            </a:r>
            <a:endParaRPr lang="en-US" altLang="zh-CN" sz="900"/>
          </a:p>
          <a:p>
            <a:r>
              <a:rPr lang="en-US" altLang="zh-CN" sz="900"/>
              <a:t>                        //如果 PROP 是 1、2、3 或 7，设置 prop 组件在特定位置。</a:t>
            </a:r>
            <a:endParaRPr lang="en-US" altLang="zh-CN" sz="900"/>
          </a:p>
          <a:p>
            <a:r>
              <a:rPr lang="en-US" altLang="zh-CN" sz="900"/>
              <a:t>                    case 4:</a:t>
            </a:r>
            <a:endParaRPr lang="en-US" altLang="zh-CN" sz="900"/>
          </a:p>
          <a:p>
            <a:r>
              <a:rPr lang="en-US" altLang="zh-CN" sz="900"/>
              <a:t>                        k[i].prop.setLocation(k[i].myPosition[0].x,k[i].myPosition[0].y);</a:t>
            </a:r>
            <a:endParaRPr lang="en-US" altLang="zh-CN" sz="900"/>
          </a:p>
          <a:p>
            <a:r>
              <a:rPr lang="en-US" altLang="zh-CN" sz="900"/>
              <a:t>                        add(k[i].prop);</a:t>
            </a:r>
            <a:endParaRPr lang="en-US" altLang="zh-CN" sz="900"/>
          </a:p>
          <a:p>
            <a:r>
              <a:rPr lang="en-US" altLang="zh-CN" sz="900"/>
              <a:t>                        k[i].myBoard[0].setVisible(false);//如果 PROP 是 4，设置 prop 组件在另一个位置，并将相应的 myBoard 不可见。</a:t>
            </a:r>
            <a:endParaRPr lang="en-US" altLang="zh-CN" sz="900"/>
          </a:p>
          <a:p>
            <a:r>
              <a:rPr lang="en-US" altLang="zh-CN" sz="900"/>
              <a:t>                        break;</a:t>
            </a:r>
            <a:endParaRPr lang="en-US" altLang="zh-CN" sz="900"/>
          </a:p>
          <a:p>
            <a:r>
              <a:rPr lang="en-US" altLang="zh-CN" sz="900"/>
              <a:t>                }</a:t>
            </a:r>
            <a:endParaRPr lang="en-US" altLang="zh-CN" sz="900"/>
          </a:p>
          <a:p>
            <a:r>
              <a:rPr lang="en-US" altLang="zh-CN" sz="900"/>
              <a:t>                for(int j=0;j&lt;k[i].NUM;j++) {</a:t>
            </a:r>
            <a:endParaRPr lang="en-US" altLang="zh-CN" sz="900"/>
          </a:p>
          <a:p>
            <a:r>
              <a:rPr lang="en-US" altLang="zh-CN" sz="900"/>
              <a:t>                    k[i].myBoard[j].setBounds(k[i].myPosition[j].x, k[i].myPosition[j].y,57, 15);</a:t>
            </a:r>
            <a:endParaRPr lang="en-US" altLang="zh-CN" sz="900"/>
          </a:p>
          <a:p>
            <a:r>
              <a:rPr lang="en-US" altLang="zh-CN" sz="900"/>
              <a:t>                    add(k[i].myBoard[j]);//遍历 myBoard 数组中的每个元素，并使用 setBounds 方法将它们放置到新的坐标位置上，将板块重新添加到界面中。</a:t>
            </a:r>
            <a:endParaRPr lang="en-US" altLang="zh-CN" sz="900"/>
          </a:p>
          <a:p>
            <a:r>
              <a:rPr lang="en-US" altLang="zh-CN" sz="900"/>
              <a:t>                }</a:t>
            </a:r>
            <a:endParaRPr lang="en-US" altLang="zh-CN" sz="900"/>
          </a:p>
          <a:p>
            <a:r>
              <a:rPr lang="en-US" altLang="zh-CN" sz="900"/>
              <a:t>            }</a:t>
            </a:r>
            <a:endParaRPr lang="en-US" altLang="zh-CN" sz="900"/>
          </a:p>
          <a:p>
            <a:r>
              <a:rPr lang="en-US" altLang="zh-CN" sz="900"/>
              <a:t>        }</a:t>
            </a:r>
            <a:endParaRPr lang="en-US" altLang="zh-CN" sz="900"/>
          </a:p>
          <a:p>
            <a:r>
              <a:rPr lang="en-US" altLang="zh-CN" sz="900"/>
              <a:t>    }</a:t>
            </a:r>
            <a:endParaRPr lang="en-US" altLang="zh-CN" sz="900"/>
          </a:p>
        </p:txBody>
      </p:sp>
      <p:sp>
        <p:nvSpPr>
          <p:cNvPr id="16" name="文本框 15"/>
          <p:cNvSpPr txBox="1"/>
          <p:nvPr/>
        </p:nvSpPr>
        <p:spPr>
          <a:xfrm>
            <a:off x="9150350" y="77343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</a:rPr>
              <a:t>效果图</a:t>
            </a:r>
            <a:endParaRPr lang="zh-CN" altLang="en-US" sz="2400">
              <a:solidFill>
                <a:schemeClr val="accent1"/>
              </a:solidFill>
            </a:endParaRPr>
          </a:p>
        </p:txBody>
      </p:sp>
      <p:pic>
        <p:nvPicPr>
          <p:cNvPr id="12" name="图片 11" descr="平台生成和角色移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0350" y="1233805"/>
            <a:ext cx="2837815" cy="461137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30225" y="829945"/>
            <a:ext cx="4064000" cy="57696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>
                <a:solidFill>
                  <a:schemeClr val="tx1"/>
                </a:solidFill>
                <a:uFillTx/>
              </a:rPr>
              <a:t>public void run(){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requestFocus();//重置焦点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while(true) 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//判断是否返回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if(BACK==true){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......................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dispose();//关闭GUI界面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Thread.interrupted();//终止线程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break;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}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//跳跃过程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if(PAUSE==false) 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if(isStart==true){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move();         //检测移动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................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dis();          //刷新多余木板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if(moveBg==false){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Y = StanBasePOS - jump(t);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.............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propt--;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}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else{           //移动背景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              .........................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Stan.setLocation(X,Y);//重新绘制DOODLE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for(int i=0;i&lt;30;i++) {//重新绘制木板,道具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switch(k[i].PROP){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   case 1: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       k[i].prop.setLocation(k[i].myPosition[0].x+22,k[i].myPosition[0].y-9);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       add(k[i].prop);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       break;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             ............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//保证线程常驻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try 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Thread.sleep(8);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}catch (InterruptedException e){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    e.printStackTrace();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    }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    }</a:t>
            </a:r>
            <a:endParaRPr lang="zh-CN" altLang="en-US" sz="900">
              <a:solidFill>
                <a:schemeClr val="tx1"/>
              </a:solidFill>
              <a:uFillTx/>
            </a:endParaRPr>
          </a:p>
          <a:p>
            <a:r>
              <a:rPr lang="zh-CN" altLang="en-US" sz="900">
                <a:solidFill>
                  <a:schemeClr val="tx1"/>
                </a:solidFill>
                <a:uFillTx/>
              </a:rPr>
              <a:t>}</a:t>
            </a:r>
            <a:endParaRPr lang="zh-CN" altLang="en-US" sz="900">
              <a:solidFill>
                <a:schemeClr val="tx1"/>
              </a:solidFill>
              <a:uFillTx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06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5549265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程序的优缺点</a:t>
            </a:r>
            <a:endParaRPr lang="zh-CN" altLang="en-US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62610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617220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程序的优缺点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3"/>
            </p:custDataLst>
          </p:nvPr>
        </p:nvSpPr>
        <p:spPr>
          <a:xfrm>
            <a:off x="617220" y="1209040"/>
            <a:ext cx="10957560" cy="4440555"/>
          </a:xfrm>
          <a:prstGeom prst="rect">
            <a:avLst/>
          </a:prstGeom>
          <a:solidFill>
            <a:srgbClr val="DFE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878981" y="1642486"/>
            <a:ext cx="402598" cy="402596"/>
            <a:chOff x="1357833" y="1607785"/>
            <a:chExt cx="3642430" cy="3642430"/>
          </a:xfrm>
        </p:grpSpPr>
        <p:sp>
          <p:nvSpPr>
            <p:cNvPr id="8" name="椭圆 7"/>
            <p:cNvSpPr/>
            <p:nvPr>
              <p:custDataLst>
                <p:tags r:id="rId4"/>
              </p:custDataLst>
            </p:nvPr>
          </p:nvSpPr>
          <p:spPr>
            <a:xfrm>
              <a:off x="1357833" y="1607785"/>
              <a:ext cx="3642430" cy="36424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12" name="椭圆 11"/>
            <p:cNvSpPr/>
            <p:nvPr>
              <p:custDataLst>
                <p:tags r:id="rId5"/>
              </p:custDataLst>
            </p:nvPr>
          </p:nvSpPr>
          <p:spPr>
            <a:xfrm>
              <a:off x="2173873" y="2423830"/>
              <a:ext cx="2010358" cy="2010350"/>
            </a:xfrm>
            <a:prstGeom prst="ellipse">
              <a:avLst/>
            </a:prstGeom>
            <a:solidFill>
              <a:srgbClr val="035CA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78981" y="2899151"/>
            <a:ext cx="402598" cy="402596"/>
            <a:chOff x="1357833" y="1607785"/>
            <a:chExt cx="3642430" cy="3642430"/>
          </a:xfrm>
        </p:grpSpPr>
        <p:sp>
          <p:nvSpPr>
            <p:cNvPr id="14" name="椭圆 13"/>
            <p:cNvSpPr/>
            <p:nvPr>
              <p:custDataLst>
                <p:tags r:id="rId6"/>
              </p:custDataLst>
            </p:nvPr>
          </p:nvSpPr>
          <p:spPr>
            <a:xfrm>
              <a:off x="1357833" y="1607785"/>
              <a:ext cx="3642430" cy="36424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椭圆 14"/>
            <p:cNvSpPr/>
            <p:nvPr>
              <p:custDataLst>
                <p:tags r:id="rId7"/>
              </p:custDataLst>
            </p:nvPr>
          </p:nvSpPr>
          <p:spPr>
            <a:xfrm>
              <a:off x="2173873" y="2423830"/>
              <a:ext cx="2010358" cy="2010350"/>
            </a:xfrm>
            <a:prstGeom prst="ellipse">
              <a:avLst/>
            </a:prstGeom>
            <a:solidFill>
              <a:srgbClr val="035CA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78981" y="4141846"/>
            <a:ext cx="402598" cy="402596"/>
            <a:chOff x="1357833" y="1607785"/>
            <a:chExt cx="3642430" cy="3642430"/>
          </a:xfrm>
        </p:grpSpPr>
        <p:sp>
          <p:nvSpPr>
            <p:cNvPr id="17" name="椭圆 16"/>
            <p:cNvSpPr/>
            <p:nvPr>
              <p:custDataLst>
                <p:tags r:id="rId8"/>
              </p:custDataLst>
            </p:nvPr>
          </p:nvSpPr>
          <p:spPr>
            <a:xfrm>
              <a:off x="1357833" y="1607785"/>
              <a:ext cx="3642430" cy="36424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椭圆 18"/>
            <p:cNvSpPr/>
            <p:nvPr>
              <p:custDataLst>
                <p:tags r:id="rId9"/>
              </p:custDataLst>
            </p:nvPr>
          </p:nvSpPr>
          <p:spPr>
            <a:xfrm>
              <a:off x="2173873" y="2423830"/>
              <a:ext cx="2010358" cy="2010350"/>
            </a:xfrm>
            <a:prstGeom prst="ellipse">
              <a:avLst/>
            </a:prstGeom>
            <a:solidFill>
              <a:srgbClr val="035CA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691005" y="1480185"/>
            <a:ext cx="9551670" cy="10966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优点：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DoodleJump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实现了游戏界面的无限循环，游戏中的角色可以不断向上跳跃，没有固定的终点，玩家的目标是尽可能地跳得更高。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DoodleJump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拥有多样化的平台设计和丰富的游戏道具，增加了玩家的乐趣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1691005" y="2800985"/>
            <a:ext cx="9551670" cy="10966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缺点：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DoodleJump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模式和人物的动作较为单一，小人飞行动画不够流畅，有些违和。游戏画面初始化会有卡顿需要等待加载完全。主界面菜单较为单一，功能不够丰富。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endParaRPr lang="zh-CN" altLang="en-US"/>
          </a:p>
        </p:txBody>
      </p:sp>
      <p:sp>
        <p:nvSpPr>
          <p:cNvPr id="24" name="文本框 23"/>
          <p:cNvSpPr txBox="1"/>
          <p:nvPr>
            <p:custDataLst>
              <p:tags r:id="rId11"/>
            </p:custDataLst>
          </p:nvPr>
        </p:nvSpPr>
        <p:spPr>
          <a:xfrm>
            <a:off x="1691005" y="4121785"/>
            <a:ext cx="9551670" cy="10966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改进：可以丰富游戏主菜单界面，添加模式选择按钮给玩家更多的选择；可以添加背景音乐让玩家更沉浸在游戏中；动画方面可以利用专业软件将人物飞行动画处理得更流畅。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endParaRPr lang="zh-CN" altLang="en-US"/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QQ图片20231001161255"/>
          <p:cNvPicPr>
            <a:picLocks noChangeAspect="1"/>
          </p:cNvPicPr>
          <p:nvPr/>
        </p:nvPicPr>
        <p:blipFill>
          <a:blip r:embed="rId1"/>
          <a:srcRect l="1013" r="6372" b="53191"/>
          <a:stretch>
            <a:fillRect/>
          </a:stretch>
        </p:blipFill>
        <p:spPr>
          <a:xfrm>
            <a:off x="0" y="0"/>
            <a:ext cx="12192000" cy="4108450"/>
          </a:xfrm>
          <a:prstGeom prst="rect">
            <a:avLst/>
          </a:prstGeom>
          <a:ln>
            <a:noFill/>
          </a:ln>
        </p:spPr>
      </p:pic>
      <p:pic>
        <p:nvPicPr>
          <p:cNvPr id="4" name="图片 3" descr="QQ图片20231001161255"/>
          <p:cNvPicPr>
            <a:picLocks noChangeAspect="1"/>
          </p:cNvPicPr>
          <p:nvPr/>
        </p:nvPicPr>
        <p:blipFill>
          <a:blip r:embed="rId1"/>
          <a:srcRect l="5215" t="42656" r="4148" b="26683"/>
          <a:stretch>
            <a:fillRect/>
          </a:stretch>
        </p:blipFill>
        <p:spPr>
          <a:xfrm>
            <a:off x="0" y="4108450"/>
            <a:ext cx="12192000" cy="2749550"/>
          </a:xfrm>
          <a:prstGeom prst="rect">
            <a:avLst/>
          </a:prstGeom>
          <a:ln>
            <a:noFill/>
          </a:ln>
        </p:spPr>
      </p:pic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369570"/>
            <a:ext cx="12192000" cy="5252085"/>
          </a:xfrm>
          <a:prstGeom prst="rect">
            <a:avLst/>
          </a:prstGeom>
          <a:gradFill>
            <a:gsLst>
              <a:gs pos="73000">
                <a:srgbClr val="E6EFFF"/>
              </a:gs>
              <a:gs pos="39000">
                <a:srgbClr val="E5EEFF"/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524000" y="3602355"/>
            <a:ext cx="9144000" cy="382270"/>
          </a:xfrm>
          <a:ln>
            <a:noFill/>
          </a:ln>
        </p:spPr>
        <p:txBody>
          <a:bodyPr>
            <a:noAutofit/>
          </a:bodyPr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  <a:sym typeface="+mn-ea"/>
              </a:rPr>
              <a:t> Thanks for watching</a:t>
            </a:r>
            <a:endParaRPr lang="en-US">
              <a:solidFill>
                <a:schemeClr val="accent2">
                  <a:lumMod val="60000"/>
                  <a:lumOff val="40000"/>
                </a:schemeClr>
              </a:solidFill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304665" y="899795"/>
            <a:ext cx="3665220" cy="684530"/>
            <a:chOff x="7867" y="2548"/>
            <a:chExt cx="5630" cy="1051"/>
          </a:xfrm>
        </p:grpSpPr>
        <p:pic>
          <p:nvPicPr>
            <p:cNvPr id="5" name="图片 4" descr="南宁师范大学校牌（蓝色）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7" name="图片 6" descr="南宁师范大学校徽蓝色"/>
            <p:cNvPicPr>
              <a:picLocks noChangeAspect="1"/>
            </p:cNvPicPr>
            <p:nvPr/>
          </p:nvPicPr>
          <p:blipFill>
            <a:blip r:embed="rId5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  <p:sp>
        <p:nvSpPr>
          <p:cNvPr id="13" name="圆角矩形 12"/>
          <p:cNvSpPr/>
          <p:nvPr/>
        </p:nvSpPr>
        <p:spPr>
          <a:xfrm>
            <a:off x="5109845" y="4763770"/>
            <a:ext cx="1971675" cy="351155"/>
          </a:xfrm>
          <a:prstGeom prst="roundRect">
            <a:avLst>
              <a:gd name="adj" fmla="val 45255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n w="9525">
                <a:noFill/>
              </a:ln>
              <a:solidFill>
                <a:srgbClr val="E5EE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237990" y="4205446"/>
            <a:ext cx="1638300" cy="3371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600" b="1">
                <a:solidFill>
                  <a:schemeClr val="accent1"/>
                </a:solidFill>
                <a:effectLst>
                  <a:outerShdw blurRad="63500" sx="102000" sy="102000" algn="ctr" rotWithShape="0">
                    <a:srgbClr val="254C93">
                      <a:alpha val="4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答辩人：徐正天</a:t>
            </a:r>
            <a:endParaRPr lang="zh-CN" altLang="en-US" sz="1600" b="1">
              <a:solidFill>
                <a:schemeClr val="accent1"/>
              </a:solidFill>
              <a:effectLst>
                <a:outerShdw blurRad="63500" sx="102000" sy="102000" algn="ctr" rotWithShape="0">
                  <a:srgbClr val="254C93">
                    <a:alpha val="40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graduation-gat_18065"/>
          <p:cNvSpPr/>
          <p:nvPr/>
        </p:nvSpPr>
        <p:spPr>
          <a:xfrm>
            <a:off x="3658235" y="4192746"/>
            <a:ext cx="478790" cy="362585"/>
          </a:xfrm>
          <a:custGeom>
            <a:avLst/>
            <a:gdLst>
              <a:gd name="connsiteX0" fmla="*/ 580279 w 607921"/>
              <a:gd name="connsiteY0" fmla="*/ 291023 h 361648"/>
              <a:gd name="connsiteX1" fmla="*/ 569913 w 607921"/>
              <a:gd name="connsiteY1" fmla="*/ 312840 h 361648"/>
              <a:gd name="connsiteX2" fmla="*/ 580787 w 607921"/>
              <a:gd name="connsiteY2" fmla="*/ 333439 h 361648"/>
              <a:gd name="connsiteX3" fmla="*/ 591458 w 607921"/>
              <a:gd name="connsiteY3" fmla="*/ 313043 h 361648"/>
              <a:gd name="connsiteX4" fmla="*/ 446409 w 607921"/>
              <a:gd name="connsiteY4" fmla="*/ 175779 h 361648"/>
              <a:gd name="connsiteX5" fmla="*/ 453727 w 607921"/>
              <a:gd name="connsiteY5" fmla="*/ 205392 h 361648"/>
              <a:gd name="connsiteX6" fmla="*/ 455048 w 607921"/>
              <a:gd name="connsiteY6" fmla="*/ 211172 h 361648"/>
              <a:gd name="connsiteX7" fmla="*/ 456064 w 607921"/>
              <a:gd name="connsiteY7" fmla="*/ 217156 h 361648"/>
              <a:gd name="connsiteX8" fmla="*/ 297827 w 607921"/>
              <a:gd name="connsiteY8" fmla="*/ 305690 h 361648"/>
              <a:gd name="connsiteX9" fmla="*/ 151786 w 607921"/>
              <a:gd name="connsiteY9" fmla="*/ 217156 h 361648"/>
              <a:gd name="connsiteX10" fmla="*/ 154123 w 607921"/>
              <a:gd name="connsiteY10" fmla="*/ 209144 h 361648"/>
              <a:gd name="connsiteX11" fmla="*/ 161542 w 607921"/>
              <a:gd name="connsiteY11" fmla="*/ 176895 h 361648"/>
              <a:gd name="connsiteX12" fmla="*/ 302909 w 607921"/>
              <a:gd name="connsiteY12" fmla="*/ 221517 h 361648"/>
              <a:gd name="connsiteX13" fmla="*/ 303925 w 607921"/>
              <a:gd name="connsiteY13" fmla="*/ 221821 h 361648"/>
              <a:gd name="connsiteX14" fmla="*/ 301826 w 607921"/>
              <a:gd name="connsiteY14" fmla="*/ 0 h 361648"/>
              <a:gd name="connsiteX15" fmla="*/ 582820 w 607921"/>
              <a:gd name="connsiteY15" fmla="*/ 94471 h 361648"/>
              <a:gd name="connsiteX16" fmla="*/ 588714 w 607921"/>
              <a:gd name="connsiteY16" fmla="*/ 96500 h 361648"/>
              <a:gd name="connsiteX17" fmla="*/ 603653 w 607921"/>
              <a:gd name="connsiteY17" fmla="*/ 101574 h 361648"/>
              <a:gd name="connsiteX18" fmla="*/ 588714 w 607921"/>
              <a:gd name="connsiteY18" fmla="*/ 106546 h 361648"/>
              <a:gd name="connsiteX19" fmla="*/ 588714 w 607921"/>
              <a:gd name="connsiteY19" fmla="*/ 277121 h 361648"/>
              <a:gd name="connsiteX20" fmla="*/ 607921 w 607921"/>
              <a:gd name="connsiteY20" fmla="*/ 314869 h 361648"/>
              <a:gd name="connsiteX21" fmla="*/ 580889 w 607921"/>
              <a:gd name="connsiteY21" fmla="*/ 361648 h 361648"/>
              <a:gd name="connsiteX22" fmla="*/ 552129 w 607921"/>
              <a:gd name="connsiteY22" fmla="*/ 315072 h 361648"/>
              <a:gd name="connsiteX23" fmla="*/ 574588 w 607921"/>
              <a:gd name="connsiteY23" fmla="*/ 274686 h 361648"/>
              <a:gd name="connsiteX24" fmla="*/ 574588 w 607921"/>
              <a:gd name="connsiteY24" fmla="*/ 111315 h 361648"/>
              <a:gd name="connsiteX25" fmla="*/ 492170 w 607921"/>
              <a:gd name="connsiteY25" fmla="*/ 139017 h 361648"/>
              <a:gd name="connsiteX26" fmla="*/ 492272 w 607921"/>
              <a:gd name="connsiteY26" fmla="*/ 139423 h 361648"/>
              <a:gd name="connsiteX27" fmla="*/ 458126 w 607921"/>
              <a:gd name="connsiteY27" fmla="*/ 150991 h 361648"/>
              <a:gd name="connsiteX28" fmla="*/ 458126 w 607921"/>
              <a:gd name="connsiteY28" fmla="*/ 150890 h 361648"/>
              <a:gd name="connsiteX29" fmla="*/ 303961 w 607921"/>
              <a:gd name="connsiteY29" fmla="*/ 200713 h 361648"/>
              <a:gd name="connsiteX30" fmla="*/ 148373 w 607921"/>
              <a:gd name="connsiteY30" fmla="*/ 151600 h 361648"/>
              <a:gd name="connsiteX31" fmla="*/ 148373 w 607921"/>
              <a:gd name="connsiteY31" fmla="*/ 151701 h 361648"/>
              <a:gd name="connsiteX32" fmla="*/ 122458 w 607921"/>
              <a:gd name="connsiteY32" fmla="*/ 142772 h 361648"/>
              <a:gd name="connsiteX33" fmla="*/ 111178 w 607921"/>
              <a:gd name="connsiteY33" fmla="*/ 139017 h 361648"/>
              <a:gd name="connsiteX34" fmla="*/ 111178 w 607921"/>
              <a:gd name="connsiteY34" fmla="*/ 138916 h 361648"/>
              <a:gd name="connsiteX35" fmla="*/ 0 w 607921"/>
              <a:gd name="connsiteY35" fmla="*/ 101574 h 36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921" h="361648">
                <a:moveTo>
                  <a:pt x="580279" y="291023"/>
                </a:moveTo>
                <a:lnTo>
                  <a:pt x="569913" y="312840"/>
                </a:lnTo>
                <a:lnTo>
                  <a:pt x="580787" y="333439"/>
                </a:lnTo>
                <a:lnTo>
                  <a:pt x="591458" y="313043"/>
                </a:lnTo>
                <a:close/>
                <a:moveTo>
                  <a:pt x="446409" y="175779"/>
                </a:moveTo>
                <a:lnTo>
                  <a:pt x="453727" y="205392"/>
                </a:lnTo>
                <a:cubicBezTo>
                  <a:pt x="454235" y="207927"/>
                  <a:pt x="454743" y="209753"/>
                  <a:pt x="455048" y="211172"/>
                </a:cubicBezTo>
                <a:cubicBezTo>
                  <a:pt x="455657" y="213606"/>
                  <a:pt x="456064" y="215330"/>
                  <a:pt x="456064" y="217156"/>
                </a:cubicBezTo>
                <a:cubicBezTo>
                  <a:pt x="456064" y="241799"/>
                  <a:pt x="333398" y="305690"/>
                  <a:pt x="297827" y="305690"/>
                </a:cubicBezTo>
                <a:cubicBezTo>
                  <a:pt x="263375" y="305690"/>
                  <a:pt x="151786" y="242509"/>
                  <a:pt x="151786" y="217156"/>
                </a:cubicBezTo>
                <a:cubicBezTo>
                  <a:pt x="151786" y="214418"/>
                  <a:pt x="152599" y="211781"/>
                  <a:pt x="154123" y="209144"/>
                </a:cubicBezTo>
                <a:lnTo>
                  <a:pt x="161542" y="176895"/>
                </a:lnTo>
                <a:lnTo>
                  <a:pt x="302909" y="221517"/>
                </a:lnTo>
                <a:lnTo>
                  <a:pt x="303925" y="221821"/>
                </a:lnTo>
                <a:close/>
                <a:moveTo>
                  <a:pt x="301826" y="0"/>
                </a:moveTo>
                <a:lnTo>
                  <a:pt x="582820" y="94471"/>
                </a:lnTo>
                <a:lnTo>
                  <a:pt x="588714" y="96500"/>
                </a:lnTo>
                <a:lnTo>
                  <a:pt x="603653" y="101574"/>
                </a:lnTo>
                <a:lnTo>
                  <a:pt x="588714" y="106546"/>
                </a:lnTo>
                <a:lnTo>
                  <a:pt x="588714" y="277121"/>
                </a:lnTo>
                <a:lnTo>
                  <a:pt x="607921" y="314869"/>
                </a:lnTo>
                <a:lnTo>
                  <a:pt x="580889" y="361648"/>
                </a:lnTo>
                <a:lnTo>
                  <a:pt x="552129" y="315072"/>
                </a:lnTo>
                <a:lnTo>
                  <a:pt x="574588" y="274686"/>
                </a:lnTo>
                <a:lnTo>
                  <a:pt x="574588" y="111315"/>
                </a:lnTo>
                <a:lnTo>
                  <a:pt x="492170" y="139017"/>
                </a:lnTo>
                <a:lnTo>
                  <a:pt x="492272" y="139423"/>
                </a:lnTo>
                <a:lnTo>
                  <a:pt x="458126" y="150991"/>
                </a:lnTo>
                <a:lnTo>
                  <a:pt x="458126" y="150890"/>
                </a:lnTo>
                <a:lnTo>
                  <a:pt x="303961" y="200713"/>
                </a:lnTo>
                <a:lnTo>
                  <a:pt x="148373" y="151600"/>
                </a:lnTo>
                <a:lnTo>
                  <a:pt x="148373" y="151701"/>
                </a:lnTo>
                <a:lnTo>
                  <a:pt x="122458" y="142772"/>
                </a:lnTo>
                <a:lnTo>
                  <a:pt x="111178" y="139017"/>
                </a:lnTo>
                <a:lnTo>
                  <a:pt x="111178" y="138916"/>
                </a:lnTo>
                <a:lnTo>
                  <a:pt x="0" y="101574"/>
                </a:lnTo>
                <a:close/>
              </a:path>
            </a:pathLst>
          </a:cu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read-symbol-of-a-student-reading_46285"/>
          <p:cNvSpPr/>
          <p:nvPr>
            <p:custDataLst>
              <p:tags r:id="rId6"/>
            </p:custDataLst>
          </p:nvPr>
        </p:nvSpPr>
        <p:spPr>
          <a:xfrm>
            <a:off x="6600825" y="4124008"/>
            <a:ext cx="293370" cy="428625"/>
          </a:xfrm>
          <a:custGeom>
            <a:avLst/>
            <a:gdLst>
              <a:gd name="connsiteX0" fmla="*/ 28413 w 393470"/>
              <a:gd name="connsiteY0" fmla="*/ 263879 h 573488"/>
              <a:gd name="connsiteX1" fmla="*/ 34439 w 393470"/>
              <a:gd name="connsiteY1" fmla="*/ 263879 h 573488"/>
              <a:gd name="connsiteX2" fmla="*/ 196305 w 393470"/>
              <a:gd name="connsiteY2" fmla="*/ 305160 h 573488"/>
              <a:gd name="connsiteX3" fmla="*/ 359031 w 393470"/>
              <a:gd name="connsiteY3" fmla="*/ 263879 h 573488"/>
              <a:gd name="connsiteX4" fmla="*/ 364197 w 393470"/>
              <a:gd name="connsiteY4" fmla="*/ 263879 h 573488"/>
              <a:gd name="connsiteX5" fmla="*/ 364197 w 393470"/>
              <a:gd name="connsiteY5" fmla="*/ 281080 h 573488"/>
              <a:gd name="connsiteX6" fmla="*/ 380555 w 393470"/>
              <a:gd name="connsiteY6" fmla="*/ 281080 h 573488"/>
              <a:gd name="connsiteX7" fmla="*/ 393470 w 393470"/>
              <a:gd name="connsiteY7" fmla="*/ 281080 h 573488"/>
              <a:gd name="connsiteX8" fmla="*/ 393470 w 393470"/>
              <a:gd name="connsiteY8" fmla="*/ 535647 h 573488"/>
              <a:gd name="connsiteX9" fmla="*/ 380555 w 393470"/>
              <a:gd name="connsiteY9" fmla="*/ 535647 h 573488"/>
              <a:gd name="connsiteX10" fmla="*/ 210080 w 393470"/>
              <a:gd name="connsiteY10" fmla="*/ 573488 h 573488"/>
              <a:gd name="connsiteX11" fmla="*/ 183390 w 393470"/>
              <a:gd name="connsiteY11" fmla="*/ 573488 h 573488"/>
              <a:gd name="connsiteX12" fmla="*/ 12915 w 393470"/>
              <a:gd name="connsiteY12" fmla="*/ 535647 h 573488"/>
              <a:gd name="connsiteX13" fmla="*/ 0 w 393470"/>
              <a:gd name="connsiteY13" fmla="*/ 535647 h 573488"/>
              <a:gd name="connsiteX14" fmla="*/ 0 w 393470"/>
              <a:gd name="connsiteY14" fmla="*/ 281080 h 573488"/>
              <a:gd name="connsiteX15" fmla="*/ 12915 w 393470"/>
              <a:gd name="connsiteY15" fmla="*/ 281080 h 573488"/>
              <a:gd name="connsiteX16" fmla="*/ 28413 w 393470"/>
              <a:gd name="connsiteY16" fmla="*/ 281080 h 573488"/>
              <a:gd name="connsiteX17" fmla="*/ 196321 w 393470"/>
              <a:gd name="connsiteY17" fmla="*/ 0 h 573488"/>
              <a:gd name="connsiteX18" fmla="*/ 319418 w 393470"/>
              <a:gd name="connsiteY18" fmla="*/ 122969 h 573488"/>
              <a:gd name="connsiteX19" fmla="*/ 251413 w 393470"/>
              <a:gd name="connsiteY19" fmla="*/ 251957 h 573488"/>
              <a:gd name="connsiteX20" fmla="*/ 268630 w 393470"/>
              <a:gd name="connsiteY20" fmla="*/ 257116 h 573488"/>
              <a:gd name="connsiteX21" fmla="*/ 196321 w 393470"/>
              <a:gd name="connsiteY21" fmla="*/ 283774 h 573488"/>
              <a:gd name="connsiteX22" fmla="*/ 124872 w 393470"/>
              <a:gd name="connsiteY22" fmla="*/ 257116 h 573488"/>
              <a:gd name="connsiteX23" fmla="*/ 141228 w 393470"/>
              <a:gd name="connsiteY23" fmla="*/ 251957 h 573488"/>
              <a:gd name="connsiteX24" fmla="*/ 73223 w 393470"/>
              <a:gd name="connsiteY24" fmla="*/ 122969 h 573488"/>
              <a:gd name="connsiteX25" fmla="*/ 196321 w 393470"/>
              <a:gd name="connsiteY25" fmla="*/ 0 h 57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3470" h="573488">
                <a:moveTo>
                  <a:pt x="28413" y="263879"/>
                </a:moveTo>
                <a:lnTo>
                  <a:pt x="34439" y="263879"/>
                </a:lnTo>
                <a:cubicBezTo>
                  <a:pt x="146367" y="263879"/>
                  <a:pt x="184251" y="290540"/>
                  <a:pt x="196305" y="305160"/>
                </a:cubicBezTo>
                <a:cubicBezTo>
                  <a:pt x="208358" y="290540"/>
                  <a:pt x="246242" y="263879"/>
                  <a:pt x="359031" y="263879"/>
                </a:cubicBezTo>
                <a:lnTo>
                  <a:pt x="364197" y="263879"/>
                </a:lnTo>
                <a:lnTo>
                  <a:pt x="364197" y="281080"/>
                </a:lnTo>
                <a:cubicBezTo>
                  <a:pt x="369362" y="281080"/>
                  <a:pt x="374528" y="281080"/>
                  <a:pt x="380555" y="281080"/>
                </a:cubicBezTo>
                <a:lnTo>
                  <a:pt x="393470" y="281080"/>
                </a:lnTo>
                <a:lnTo>
                  <a:pt x="393470" y="535647"/>
                </a:lnTo>
                <a:lnTo>
                  <a:pt x="380555" y="535647"/>
                </a:lnTo>
                <a:cubicBezTo>
                  <a:pt x="242798" y="535647"/>
                  <a:pt x="214385" y="566608"/>
                  <a:pt x="210080" y="573488"/>
                </a:cubicBezTo>
                <a:lnTo>
                  <a:pt x="183390" y="573488"/>
                </a:lnTo>
                <a:cubicBezTo>
                  <a:pt x="179946" y="567468"/>
                  <a:pt x="151533" y="535647"/>
                  <a:pt x="12915" y="535647"/>
                </a:cubicBezTo>
                <a:lnTo>
                  <a:pt x="0" y="535647"/>
                </a:lnTo>
                <a:lnTo>
                  <a:pt x="0" y="281080"/>
                </a:lnTo>
                <a:lnTo>
                  <a:pt x="12915" y="281080"/>
                </a:lnTo>
                <a:cubicBezTo>
                  <a:pt x="18081" y="281080"/>
                  <a:pt x="23247" y="281080"/>
                  <a:pt x="28413" y="281080"/>
                </a:cubicBezTo>
                <a:close/>
                <a:moveTo>
                  <a:pt x="196321" y="0"/>
                </a:moveTo>
                <a:cubicBezTo>
                  <a:pt x="264325" y="0"/>
                  <a:pt x="319418" y="55035"/>
                  <a:pt x="319418" y="122969"/>
                </a:cubicBezTo>
                <a:cubicBezTo>
                  <a:pt x="319418" y="171124"/>
                  <a:pt x="291872" y="224439"/>
                  <a:pt x="251413" y="251957"/>
                </a:cubicBezTo>
                <a:cubicBezTo>
                  <a:pt x="257439" y="253677"/>
                  <a:pt x="262604" y="255397"/>
                  <a:pt x="268630" y="257116"/>
                </a:cubicBezTo>
                <a:cubicBezTo>
                  <a:pt x="232475" y="263136"/>
                  <a:pt x="210094" y="273455"/>
                  <a:pt x="196321" y="283774"/>
                </a:cubicBezTo>
                <a:cubicBezTo>
                  <a:pt x="183408" y="273455"/>
                  <a:pt x="161027" y="263136"/>
                  <a:pt x="124872" y="257116"/>
                </a:cubicBezTo>
                <a:cubicBezTo>
                  <a:pt x="130037" y="255397"/>
                  <a:pt x="136063" y="253677"/>
                  <a:pt x="141228" y="251957"/>
                </a:cubicBezTo>
                <a:cubicBezTo>
                  <a:pt x="100769" y="224439"/>
                  <a:pt x="73223" y="171124"/>
                  <a:pt x="73223" y="122969"/>
                </a:cubicBezTo>
                <a:cubicBezTo>
                  <a:pt x="73223" y="55035"/>
                  <a:pt x="128316" y="0"/>
                  <a:pt x="196321" y="0"/>
                </a:cubicBezTo>
                <a:close/>
              </a:path>
            </a:pathLst>
          </a:cu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rgbClr val="3463A9"/>
              </a:solidFill>
            </a:endParaRPr>
          </a:p>
        </p:txBody>
      </p:sp>
      <p:sp>
        <p:nvSpPr>
          <p:cNvPr id="22" name="文本框 21"/>
          <p:cNvSpPr txBox="1"/>
          <p:nvPr>
            <p:custDataLst>
              <p:tags r:id="rId7"/>
            </p:custDataLst>
          </p:nvPr>
        </p:nvSpPr>
        <p:spPr>
          <a:xfrm>
            <a:off x="6894195" y="4205446"/>
            <a:ext cx="2051685" cy="33718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600" b="1">
                <a:solidFill>
                  <a:schemeClr val="accent1"/>
                </a:solidFill>
                <a:effectLst>
                  <a:outerShdw blurRad="63500" sx="102000" sy="102000" algn="ctr" rotWithShape="0">
                    <a:srgbClr val="254C93">
                      <a:alpha val="4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指导老师：蒋雪玲</a:t>
            </a:r>
            <a:endParaRPr lang="zh-CN" altLang="en-US" sz="1600" b="1">
              <a:solidFill>
                <a:schemeClr val="accent1"/>
              </a:solidFill>
              <a:effectLst>
                <a:outerShdw blurRad="63500" sx="102000" sy="102000" algn="ctr" rotWithShape="0">
                  <a:srgbClr val="254C93">
                    <a:alpha val="40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236210" y="4763770"/>
            <a:ext cx="1718945" cy="33718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ctr"/>
            <a:r>
              <a:rPr lang="en-US" altLang="zh-CN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2023</a:t>
            </a:r>
            <a:r>
              <a:rPr lang="zh-CN" altLang="en-US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年</a:t>
            </a:r>
            <a:r>
              <a:rPr lang="en-US" altLang="zh-CN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12</a:t>
            </a:r>
            <a:r>
              <a:rPr lang="zh-CN" altLang="en-US" sz="1600">
                <a:ln>
                  <a:noFill/>
                </a:ln>
                <a:solidFill>
                  <a:srgbClr val="E5EEFF"/>
                </a:solidFill>
                <a:latin typeface="Arial" panose="020B0604020202020204" pitchFamily="34" charset="0"/>
                <a:ea typeface="微软雅黑" panose="020B0503020204020204" charset="-122"/>
              </a:rPr>
              <a:t>月</a:t>
            </a:r>
            <a:endParaRPr lang="zh-CN" altLang="en-US" sz="1600">
              <a:ln>
                <a:noFill/>
              </a:ln>
              <a:solidFill>
                <a:srgbClr val="E5EEFF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14165" y="1993900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字魂35号-经典雅黑" panose="00000500000000000000" pitchFamily="2" charset="-122"/>
                <a:ea typeface="字魂35号-经典雅黑" panose="00000500000000000000" pitchFamily="2" charset="-122"/>
                <a:sym typeface="+mn-ea"/>
              </a:rPr>
              <a:t>谢谢观看</a:t>
            </a:r>
            <a:endParaRPr lang="zh-CN" altLang="en-US" sz="72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字魂35号-经典雅黑" panose="00000500000000000000" pitchFamily="2" charset="-122"/>
              <a:ea typeface="字魂35号-经典雅黑" panose="00000500000000000000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E:\文创设计\校庆PPT\图片素材\窗.jpg窗"/>
          <p:cNvPicPr>
            <a:picLocks noChangeAspect="1"/>
          </p:cNvPicPr>
          <p:nvPr/>
        </p:nvPicPr>
        <p:blipFill>
          <a:blip r:embed="rId1"/>
          <a:srcRect t="7813" b="781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5EEFF">
              <a:alpha val="25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>
                  <a:alpha val="41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7000" y="1455420"/>
            <a:ext cx="12254230" cy="4127500"/>
          </a:xfrm>
          <a:prstGeom prst="rect">
            <a:avLst/>
          </a:prstGeom>
          <a:gradFill>
            <a:gsLst>
              <a:gs pos="25000">
                <a:srgbClr val="E5EEFF"/>
              </a:gs>
              <a:gs pos="100000">
                <a:srgbClr val="E5EEFF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489835" y="995045"/>
            <a:ext cx="2362200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en-US" altLang="zh-CN" sz="240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CONTENTS</a:t>
            </a:r>
            <a:endParaRPr lang="en-US" altLang="zh-CN" sz="2400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92100" y="256540"/>
            <a:ext cx="2197735" cy="119888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7200" b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Arial" panose="020B0604020202020204" pitchFamily="34" charset="0"/>
                <a:ea typeface="微软雅黑" panose="020B0503020204020204" charset="-122"/>
              </a:rPr>
              <a:t>目录</a:t>
            </a:r>
            <a:endParaRPr lang="zh-CN" altLang="en-US" sz="7200" b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2359025" y="800100"/>
            <a:ext cx="207645" cy="61404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899795" y="1732280"/>
            <a:ext cx="4850130" cy="734695"/>
            <a:chOff x="1417" y="3570"/>
            <a:chExt cx="7638" cy="1157"/>
          </a:xfrm>
        </p:grpSpPr>
        <p:grpSp>
          <p:nvGrpSpPr>
            <p:cNvPr id="18" name="组合 17"/>
            <p:cNvGrpSpPr/>
            <p:nvPr/>
          </p:nvGrpSpPr>
          <p:grpSpPr>
            <a:xfrm>
              <a:off x="1417" y="3570"/>
              <a:ext cx="1020" cy="1020"/>
              <a:chOff x="1417" y="3570"/>
              <a:chExt cx="1020" cy="1020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1417" y="3570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457" y="3621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01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2655" y="3570"/>
              <a:ext cx="5685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zh-CN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题目及设计说明</a:t>
              </a:r>
              <a:endParaRPr lang="zh-CN" altLang="en-US" sz="2400" b="1" spc="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655" y="4196"/>
              <a:ext cx="6400" cy="531"/>
            </a:xfrm>
            <a:prstGeom prst="rect">
              <a:avLst/>
            </a:prstGeom>
          </p:spPr>
          <p:txBody>
            <a:bodyPr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Description of the title and design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5030" y="2764790"/>
            <a:ext cx="4850130" cy="817880"/>
            <a:chOff x="1417" y="3176"/>
            <a:chExt cx="7638" cy="1288"/>
          </a:xfrm>
        </p:grpSpPr>
        <p:grpSp>
          <p:nvGrpSpPr>
            <p:cNvPr id="27" name="组合 26"/>
            <p:cNvGrpSpPr/>
            <p:nvPr/>
          </p:nvGrpSpPr>
          <p:grpSpPr>
            <a:xfrm>
              <a:off x="1417" y="3176"/>
              <a:ext cx="1020" cy="1020"/>
              <a:chOff x="1417" y="3176"/>
              <a:chExt cx="1020" cy="1020"/>
            </a:xfrm>
          </p:grpSpPr>
          <p:sp>
            <p:nvSpPr>
              <p:cNvPr id="28" name="矩形 27"/>
              <p:cNvSpPr/>
              <p:nvPr>
                <p:custDataLst>
                  <p:tags r:id="rId2"/>
                </p:custDataLst>
              </p:nvPr>
            </p:nvSpPr>
            <p:spPr>
              <a:xfrm>
                <a:off x="1417" y="3176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496" y="3208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02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30" name="文本框 29"/>
            <p:cNvSpPr txBox="1"/>
            <p:nvPr>
              <p:custDataLst>
                <p:tags r:id="rId4"/>
              </p:custDataLst>
            </p:nvPr>
          </p:nvSpPr>
          <p:spPr>
            <a:xfrm>
              <a:off x="2655" y="3237"/>
              <a:ext cx="5685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zh-CN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需求分析</a:t>
              </a:r>
              <a:endParaRPr lang="zh-CN" altLang="zh-CN" sz="2400" b="1" spc="200">
                <a:solidFill>
                  <a:srgbClr val="214F95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1" name="文本框 30"/>
            <p:cNvSpPr txBox="1"/>
            <p:nvPr>
              <p:custDataLst>
                <p:tags r:id="rId5"/>
              </p:custDataLst>
            </p:nvPr>
          </p:nvSpPr>
          <p:spPr>
            <a:xfrm>
              <a:off x="2655" y="3933"/>
              <a:ext cx="6400" cy="531"/>
            </a:xfrm>
            <a:prstGeom prst="rect">
              <a:avLst/>
            </a:prstGeom>
          </p:spPr>
          <p:txBody>
            <a:bodyPr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Requirements analysis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75030" y="3851275"/>
            <a:ext cx="4850130" cy="734695"/>
            <a:chOff x="1417" y="3570"/>
            <a:chExt cx="7638" cy="1157"/>
          </a:xfrm>
        </p:grpSpPr>
        <p:grpSp>
          <p:nvGrpSpPr>
            <p:cNvPr id="33" name="组合 32"/>
            <p:cNvGrpSpPr/>
            <p:nvPr/>
          </p:nvGrpSpPr>
          <p:grpSpPr>
            <a:xfrm>
              <a:off x="1417" y="3570"/>
              <a:ext cx="1020" cy="1020"/>
              <a:chOff x="1417" y="3570"/>
              <a:chExt cx="1020" cy="1020"/>
            </a:xfrm>
          </p:grpSpPr>
          <p:sp>
            <p:nvSpPr>
              <p:cNvPr id="34" name="矩形 33"/>
              <p:cNvSpPr/>
              <p:nvPr>
                <p:custDataLst>
                  <p:tags r:id="rId6"/>
                </p:custDataLst>
              </p:nvPr>
            </p:nvSpPr>
            <p:spPr>
              <a:xfrm>
                <a:off x="1417" y="3570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5" name="文本框 34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457" y="3621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03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36" name="文本框 35"/>
            <p:cNvSpPr txBox="1"/>
            <p:nvPr>
              <p:custDataLst>
                <p:tags r:id="rId8"/>
              </p:custDataLst>
            </p:nvPr>
          </p:nvSpPr>
          <p:spPr>
            <a:xfrm>
              <a:off x="2655" y="3570"/>
              <a:ext cx="6221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en-US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系统结构设计</a:t>
              </a:r>
              <a:endParaRPr lang="zh-CN" altLang="en-US" sz="2400" b="1" spc="200">
                <a:solidFill>
                  <a:srgbClr val="214F95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9"/>
              </p:custDataLst>
            </p:nvPr>
          </p:nvSpPr>
          <p:spPr>
            <a:xfrm>
              <a:off x="2655" y="4196"/>
              <a:ext cx="6400" cy="531"/>
            </a:xfrm>
            <a:prstGeom prst="rect">
              <a:avLst/>
            </a:prstGeom>
          </p:spPr>
          <p:txBody>
            <a:bodyPr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Analysis of the main functions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408420" y="1732280"/>
            <a:ext cx="5163820" cy="734695"/>
            <a:chOff x="1417" y="3570"/>
            <a:chExt cx="8132" cy="1157"/>
          </a:xfrm>
        </p:grpSpPr>
        <p:grpSp>
          <p:nvGrpSpPr>
            <p:cNvPr id="39" name="组合 38"/>
            <p:cNvGrpSpPr/>
            <p:nvPr/>
          </p:nvGrpSpPr>
          <p:grpSpPr>
            <a:xfrm>
              <a:off x="1417" y="3570"/>
              <a:ext cx="1020" cy="1020"/>
              <a:chOff x="1417" y="3570"/>
              <a:chExt cx="1020" cy="1020"/>
            </a:xfrm>
          </p:grpSpPr>
          <p:sp>
            <p:nvSpPr>
              <p:cNvPr id="40" name="矩形 39"/>
              <p:cNvSpPr/>
              <p:nvPr>
                <p:custDataLst>
                  <p:tags r:id="rId10"/>
                </p:custDataLst>
              </p:nvPr>
            </p:nvSpPr>
            <p:spPr>
              <a:xfrm>
                <a:off x="1417" y="3570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1" name="文本框 40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457" y="3621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04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42" name="文本框 41"/>
            <p:cNvSpPr txBox="1"/>
            <p:nvPr>
              <p:custDataLst>
                <p:tags r:id="rId12"/>
              </p:custDataLst>
            </p:nvPr>
          </p:nvSpPr>
          <p:spPr>
            <a:xfrm>
              <a:off x="2655" y="3570"/>
              <a:ext cx="5685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en-US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模块功能设计</a:t>
              </a:r>
              <a:endParaRPr lang="zh-CN" altLang="en-US" sz="2400" b="1" spc="200">
                <a:solidFill>
                  <a:srgbClr val="214F95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3" name="文本框 42"/>
            <p:cNvSpPr txBox="1"/>
            <p:nvPr>
              <p:custDataLst>
                <p:tags r:id="rId13"/>
              </p:custDataLst>
            </p:nvPr>
          </p:nvSpPr>
          <p:spPr>
            <a:xfrm>
              <a:off x="2655" y="4196"/>
              <a:ext cx="6894" cy="531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The overall structure of the system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08420" y="3851275"/>
            <a:ext cx="5474335" cy="734695"/>
            <a:chOff x="1417" y="3570"/>
            <a:chExt cx="8621" cy="1157"/>
          </a:xfrm>
        </p:grpSpPr>
        <p:grpSp>
          <p:nvGrpSpPr>
            <p:cNvPr id="10" name="组合 9"/>
            <p:cNvGrpSpPr/>
            <p:nvPr/>
          </p:nvGrpSpPr>
          <p:grpSpPr>
            <a:xfrm>
              <a:off x="1417" y="3570"/>
              <a:ext cx="1020" cy="1020"/>
              <a:chOff x="1417" y="3570"/>
              <a:chExt cx="1020" cy="1020"/>
            </a:xfrm>
          </p:grpSpPr>
          <p:sp>
            <p:nvSpPr>
              <p:cNvPr id="11" name="矩形 10"/>
              <p:cNvSpPr/>
              <p:nvPr>
                <p:custDataLst>
                  <p:tags r:id="rId14"/>
                </p:custDataLst>
              </p:nvPr>
            </p:nvSpPr>
            <p:spPr>
              <a:xfrm>
                <a:off x="1417" y="3570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5" name="文本框 14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457" y="3621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06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20" name="文本框 19"/>
            <p:cNvSpPr txBox="1"/>
            <p:nvPr>
              <p:custDataLst>
                <p:tags r:id="rId16"/>
              </p:custDataLst>
            </p:nvPr>
          </p:nvSpPr>
          <p:spPr>
            <a:xfrm>
              <a:off x="2655" y="3570"/>
              <a:ext cx="6221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en-US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程序的优缺点</a:t>
              </a:r>
              <a:endParaRPr lang="zh-CN" altLang="en-US" sz="2400" b="1" spc="200">
                <a:solidFill>
                  <a:srgbClr val="214F95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17"/>
              </p:custDataLst>
            </p:nvPr>
          </p:nvSpPr>
          <p:spPr>
            <a:xfrm>
              <a:off x="2655" y="4196"/>
              <a:ext cx="7383" cy="531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Advantages and disadvantages of the program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408420" y="2785110"/>
            <a:ext cx="4850130" cy="734695"/>
            <a:chOff x="1417" y="3570"/>
            <a:chExt cx="7638" cy="1157"/>
          </a:xfrm>
        </p:grpSpPr>
        <p:grpSp>
          <p:nvGrpSpPr>
            <p:cNvPr id="23" name="组合 22"/>
            <p:cNvGrpSpPr/>
            <p:nvPr/>
          </p:nvGrpSpPr>
          <p:grpSpPr>
            <a:xfrm>
              <a:off x="1417" y="3570"/>
              <a:ext cx="1020" cy="1020"/>
              <a:chOff x="1417" y="3570"/>
              <a:chExt cx="1020" cy="1020"/>
            </a:xfrm>
          </p:grpSpPr>
          <p:sp>
            <p:nvSpPr>
              <p:cNvPr id="24" name="矩形 23"/>
              <p:cNvSpPr/>
              <p:nvPr>
                <p:custDataLst>
                  <p:tags r:id="rId18"/>
                </p:custDataLst>
              </p:nvPr>
            </p:nvSpPr>
            <p:spPr>
              <a:xfrm>
                <a:off x="1417" y="3570"/>
                <a:ext cx="1020" cy="1020"/>
              </a:xfrm>
              <a:prstGeom prst="rect">
                <a:avLst/>
              </a:prstGeom>
              <a:ln w="28575"/>
            </p:spPr>
            <p:style>
              <a:lnRef idx="2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文本框 2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457" y="3621"/>
                <a:ext cx="941" cy="822"/>
              </a:xfrm>
              <a:prstGeom prst="rect">
                <a:avLst/>
              </a:prstGeom>
            </p:spPr>
            <p:txBody>
              <a:bodyPr wrap="square">
                <a:spAutoFit/>
                <a:extLst>
                  <a:ext uri="{4A0BC546-FE56-4ADE-93B0-CB8AF2F6F144}">
                    <wpsdc:textFrameExt xmlns:wpsdc="http://www.wps.cn/officeDocument/2022/drawingmlCustomData" type="text"/>
                  </a:ext>
                </a:extLst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05</a:t>
                </a:r>
                <a:endParaRPr lang="en-US" altLang="zh-CN" sz="28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  <p:sp>
          <p:nvSpPr>
            <p:cNvPr id="44" name="文本框 43"/>
            <p:cNvSpPr txBox="1"/>
            <p:nvPr>
              <p:custDataLst>
                <p:tags r:id="rId20"/>
              </p:custDataLst>
            </p:nvPr>
          </p:nvSpPr>
          <p:spPr>
            <a:xfrm>
              <a:off x="2655" y="3570"/>
              <a:ext cx="6221" cy="725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l"/>
              <a:r>
                <a:rPr lang="zh-CN" altLang="en-US" sz="2400" b="1" spc="200">
                  <a:solidFill>
                    <a:srgbClr val="214F95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主要功能模块</a:t>
              </a:r>
              <a:endParaRPr lang="zh-CN" altLang="en-US" sz="2400" b="1" spc="200">
                <a:solidFill>
                  <a:srgbClr val="214F95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45" name="文本框 44"/>
            <p:cNvSpPr txBox="1"/>
            <p:nvPr>
              <p:custDataLst>
                <p:tags r:id="rId21"/>
              </p:custDataLst>
            </p:nvPr>
          </p:nvSpPr>
          <p:spPr>
            <a:xfrm>
              <a:off x="2655" y="4196"/>
              <a:ext cx="6400" cy="531"/>
            </a:xfrm>
            <a:prstGeom prst="rect">
              <a:avLst/>
            </a:prstGeom>
          </p:spPr>
          <p:txBody>
            <a:bodyPr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algn="l"/>
              <a:r>
                <a:rPr lang="zh-CN" altLang="en-US" sz="16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Code implementation of the main function</a:t>
              </a:r>
              <a:endParaRPr lang="zh-CN" altLang="en-US" sz="1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  <p:custDataLst>
      <p:tags r:id="rId2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01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5549265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题目及设计说明</a:t>
            </a:r>
            <a:endParaRPr lang="zh-CN" altLang="en-US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90550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3875" y="133985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en-US" altLang="zh-CN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题目及设计说明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52550" y="1349925"/>
            <a:ext cx="4064000" cy="39878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000" b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DoodleJump</a:t>
            </a:r>
            <a:endParaRPr lang="zh-CN" altLang="en-US" sz="2000" b="1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52550" y="1986915"/>
            <a:ext cx="9578340" cy="383159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indent="0" algn="l" fontAlgn="auto">
              <a:lnSpc>
                <a:spcPct val="130000"/>
              </a:lnSpc>
            </a:pPr>
            <a:r>
              <a:rPr lang="zh-CN" altLang="en-US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本次课程设计题目是《涂鸦跳跃》。</a:t>
            </a:r>
            <a:endParaRPr lang="zh-CN" altLang="en-US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algn="l" fontAlgn="auto">
              <a:lnSpc>
                <a:spcPct val="130000"/>
              </a:lnSpc>
            </a:pPr>
            <a:r>
              <a:rPr lang="zh-CN" altLang="en-US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设计说明：Doodle Jump 是一款经典的跳跃类游戏，玩家通过方向键控制角色不断向上跳跃，躲避障碍物、获得分数。本项目旨在实现一个简化版的 Doodle Jump 游戏，并加入一些基本的元素和功能，在制作过程中掌握java面向对象设计、图形界面开发等技术。</a:t>
            </a:r>
            <a:endParaRPr lang="zh-CN" altLang="en-US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algn="l" fontAlgn="auto">
              <a:lnSpc>
                <a:spcPct val="130000"/>
              </a:lnSpc>
            </a:pPr>
            <a:r>
              <a:rPr lang="zh-CN" altLang="en-US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游戏规则：玩家通过敲击键盘左右键来控制角色的左右移动，在不同的平台间跳跃，包括普通平台、移动平台和不稳定的平台。有些平台会消失，有些则会移动，增加了游戏的挑战性。游戏中会出现各种道具，如弹簧、火箭等可以帮助角色跳得更高；同时也有敌对物体或障碍物，碰到它们会导致游戏失败。角色碰到敌对物体或障碍物时游戏结束，而碰到增益道具会获得加分。游戏根据角色跳跃的高度计算分数。在游戏中不断挑战自己的高分成绩是核心乐趣之一。</a:t>
            </a:r>
            <a:endParaRPr lang="zh-CN" altLang="en-US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02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5549265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需求分析</a:t>
            </a:r>
            <a:endParaRPr lang="zh-CN" altLang="en-US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235075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68400" y="147955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en-US" altLang="zh-CN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需求分析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235075" y="1475105"/>
            <a:ext cx="4485608" cy="6292517"/>
            <a:chOff x="1631" y="2448"/>
            <a:chExt cx="7441" cy="10438"/>
          </a:xfrm>
        </p:grpSpPr>
        <p:sp>
          <p:nvSpPr>
            <p:cNvPr id="5" name="任意多边形 4"/>
            <p:cNvSpPr/>
            <p:nvPr/>
          </p:nvSpPr>
          <p:spPr>
            <a:xfrm>
              <a:off x="1631" y="2448"/>
              <a:ext cx="7410" cy="716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10" h="7164">
                  <a:moveTo>
                    <a:pt x="0" y="0"/>
                  </a:moveTo>
                  <a:lnTo>
                    <a:pt x="7410" y="0"/>
                  </a:lnTo>
                  <a:lnTo>
                    <a:pt x="7410" y="6418"/>
                  </a:lnTo>
                  <a:lnTo>
                    <a:pt x="6709" y="7164"/>
                  </a:lnTo>
                  <a:lnTo>
                    <a:pt x="0" y="7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>
              <p:custDataLst>
                <p:tags r:id="rId2"/>
              </p:custDataLst>
            </p:nvPr>
          </p:nvSpPr>
          <p:spPr>
            <a:xfrm flipH="1">
              <a:off x="8371" y="8871"/>
              <a:ext cx="701" cy="746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461" y="2448"/>
              <a:ext cx="3760" cy="1043"/>
              <a:chOff x="3461" y="2448"/>
              <a:chExt cx="3760" cy="1043"/>
            </a:xfrm>
          </p:grpSpPr>
          <p:sp>
            <p:nvSpPr>
              <p:cNvPr id="7" name="任意多边形 6"/>
              <p:cNvSpPr/>
              <p:nvPr/>
            </p:nvSpPr>
            <p:spPr>
              <a:xfrm flipV="1">
                <a:off x="3461" y="2448"/>
                <a:ext cx="3750" cy="1043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750" h="1043">
                    <a:moveTo>
                      <a:pt x="0" y="0"/>
                    </a:moveTo>
                    <a:lnTo>
                      <a:pt x="3329" y="0"/>
                    </a:lnTo>
                    <a:lnTo>
                      <a:pt x="3750" y="421"/>
                    </a:lnTo>
                    <a:lnTo>
                      <a:pt x="3750" y="1043"/>
                    </a:lnTo>
                    <a:lnTo>
                      <a:pt x="0" y="1043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17" name="直角三角形 16"/>
              <p:cNvSpPr/>
              <p:nvPr>
                <p:custDataLst>
                  <p:tags r:id="rId3"/>
                </p:custDataLst>
              </p:nvPr>
            </p:nvSpPr>
            <p:spPr>
              <a:xfrm flipH="1">
                <a:off x="6819" y="3090"/>
                <a:ext cx="402" cy="401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3461" y="2586"/>
              <a:ext cx="3751" cy="764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ctr"/>
              <a:r>
                <a:rPr lang="zh-CN" altLang="en-US" sz="2400" b="1" spc="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游戏需求概述</a:t>
              </a:r>
              <a:endParaRPr lang="zh-CN" altLang="en-US" sz="24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325" y="3491"/>
              <a:ext cx="6045" cy="9395"/>
            </a:xfrm>
            <a:prstGeom prst="rect">
              <a:avLst/>
            </a:prstGeom>
          </p:spPr>
          <p:txBody>
            <a:bodyPr wrap="square">
              <a:no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涂鸦跳跃（Doodle Jump），是一款富有趣味的技巧性的游戏，在游戏中玩家要让涂鸦弹簧小怪物不停地往上跳跃，在跳跃中要小心破碎的平台、移动的蓝色平台、黑洞、不明飞行物和坏人，途中有快速上升的火箭和竹蜻蜓，这是一个富有趣味的技巧性游戏。跳得越高，分数就越高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玩家可以通过键盘上的左右键控制小怪物不断移动，在不同的平台上跳跃，保持向上移动，避免碰撞障碍物和坏人，并且防止角色掉落到屏幕底部。游戏根据玩家跳跃到达的高度生成分数。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471920" y="1475105"/>
            <a:ext cx="4485608" cy="4354364"/>
            <a:chOff x="1631" y="2448"/>
            <a:chExt cx="7441" cy="7223"/>
          </a:xfrm>
        </p:grpSpPr>
        <p:sp>
          <p:nvSpPr>
            <p:cNvPr id="33" name="任意多边形 32"/>
            <p:cNvSpPr/>
            <p:nvPr/>
          </p:nvSpPr>
          <p:spPr>
            <a:xfrm>
              <a:off x="1631" y="2448"/>
              <a:ext cx="7410" cy="716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10" h="7164">
                  <a:moveTo>
                    <a:pt x="0" y="0"/>
                  </a:moveTo>
                  <a:lnTo>
                    <a:pt x="7410" y="0"/>
                  </a:lnTo>
                  <a:lnTo>
                    <a:pt x="7410" y="6418"/>
                  </a:lnTo>
                  <a:lnTo>
                    <a:pt x="6709" y="7164"/>
                  </a:lnTo>
                  <a:lnTo>
                    <a:pt x="0" y="7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34" name="直角三角形 33"/>
            <p:cNvSpPr/>
            <p:nvPr>
              <p:custDataLst>
                <p:tags r:id="rId4"/>
              </p:custDataLst>
            </p:nvPr>
          </p:nvSpPr>
          <p:spPr>
            <a:xfrm flipH="1">
              <a:off x="8371" y="8871"/>
              <a:ext cx="701" cy="746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3461" y="2448"/>
              <a:ext cx="3760" cy="1043"/>
              <a:chOff x="3461" y="2448"/>
              <a:chExt cx="3760" cy="1043"/>
            </a:xfrm>
          </p:grpSpPr>
          <p:sp>
            <p:nvSpPr>
              <p:cNvPr id="36" name="任意多边形 35"/>
              <p:cNvSpPr/>
              <p:nvPr/>
            </p:nvSpPr>
            <p:spPr>
              <a:xfrm flipV="1">
                <a:off x="3461" y="2448"/>
                <a:ext cx="3750" cy="1043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750" h="1043">
                    <a:moveTo>
                      <a:pt x="0" y="0"/>
                    </a:moveTo>
                    <a:lnTo>
                      <a:pt x="3329" y="0"/>
                    </a:lnTo>
                    <a:lnTo>
                      <a:pt x="3750" y="421"/>
                    </a:lnTo>
                    <a:lnTo>
                      <a:pt x="3750" y="1043"/>
                    </a:lnTo>
                    <a:lnTo>
                      <a:pt x="0" y="1043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37" name="直角三角形 36"/>
              <p:cNvSpPr/>
              <p:nvPr>
                <p:custDataLst>
                  <p:tags r:id="rId5"/>
                </p:custDataLst>
              </p:nvPr>
            </p:nvSpPr>
            <p:spPr>
              <a:xfrm flipH="1">
                <a:off x="6819" y="3090"/>
                <a:ext cx="402" cy="401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3461" y="2586"/>
              <a:ext cx="3751" cy="764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sub-title"/>
                </a:ext>
              </a:extLst>
            </a:bodyPr>
            <a:p>
              <a:pPr algn="ctr"/>
              <a:r>
                <a:rPr lang="zh-CN" altLang="en-US" sz="2400" b="1" spc="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功能分析</a:t>
              </a:r>
              <a:endParaRPr lang="zh-CN" altLang="en-US" sz="24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325" y="3491"/>
              <a:ext cx="6045" cy="6180"/>
            </a:xfrm>
            <a:prstGeom prst="rect">
              <a:avLst/>
            </a:prstGeom>
          </p:spPr>
          <p:txBody>
            <a:bodyPr wrap="square">
              <a:spAutoFit/>
              <a:extLst>
                <a:ext uri="{4A0BC546-FE56-4ADE-93B0-CB8AF2F6F144}">
                  <wpsdc:textFrameExt xmlns:wpsdc="http://www.wps.cn/officeDocument/2022/drawingmlCustomData" type="text"/>
                </a:ext>
              </a:extLst>
            </a:bodyPr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（1）跳跃控制：提供直观的操控方式，通过键盘上的方向键控制角色左右移动和跳跃。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（2）平台生成：随机或预设生成不同特性的平台，如普通平台、弹簧平台、可移动平台等。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（3）角色与场景设计：有趣的角色设计，包括动画效果和生动的场景设计。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（4）游戏计分系统：显示当前分数，记录玩家最高分并提供排行榜。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（5）用户界面：提供简洁易懂的用户界面，包括开始游戏、查看排名选项。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  <a:p>
              <a:pPr indent="0" algn="just" fontAlgn="auto">
                <a:lnSpc>
                  <a:spcPct val="130000"/>
                </a:lnSpc>
              </a:pPr>
              <a:r>
                <a:rPr lang="zh-CN" altLang="en-US" sz="1400">
                  <a:solidFill>
                    <a:schemeClr val="tx2">
                      <a:lumMod val="7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（6）游戏的持续性：提供失败后返回主菜单的选项，同时保存玩家的最高分等数据。</a:t>
              </a:r>
              <a:endParaRPr lang="zh-CN" altLang="en-US" sz="1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03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5549265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系统结构设计</a:t>
            </a:r>
            <a:endParaRPr lang="zh-CN" altLang="en-US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0" y="0"/>
            <a:ext cx="10459720" cy="69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  <a:ln>
            <a:noFill/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30860" y="0"/>
            <a:ext cx="2392045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4185" y="177800"/>
            <a:ext cx="2458720" cy="42989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sub-title"/>
              </a:ext>
            </a:extLst>
          </a:bodyPr>
          <a:p>
            <a:pPr algn="l"/>
            <a:r>
              <a:rPr lang="en-US" altLang="zh-CN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2200" spc="2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系统结构设计</a:t>
            </a:r>
            <a:endParaRPr lang="zh-CN" altLang="en-US" sz="2200" spc="2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4" name="矩形 23"/>
          <p:cNvSpPr/>
          <p:nvPr>
            <p:custDataLst>
              <p:tags r:id="rId2"/>
            </p:custDataLst>
          </p:nvPr>
        </p:nvSpPr>
        <p:spPr>
          <a:xfrm>
            <a:off x="2784335" y="587360"/>
            <a:ext cx="6624000" cy="699807"/>
          </a:xfrm>
          <a:prstGeom prst="rect">
            <a:avLst/>
          </a:prstGeom>
        </p:spPr>
        <p:txBody>
          <a:bodyPr wrap="square" bIns="0" anchor="b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系统流程图</a:t>
            </a:r>
            <a:endParaRPr lang="zh-CN" altLang="en-US" sz="2400" b="1" spc="300" dirty="0">
              <a:solidFill>
                <a:schemeClr val="tx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 descr="系统流程图.drawi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695" y="1406525"/>
            <a:ext cx="9336405" cy="4742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0" y="6731000"/>
            <a:ext cx="12192000" cy="1270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2001520"/>
            <a:ext cx="12192000" cy="3299460"/>
          </a:xfrm>
          <a:prstGeom prst="rect">
            <a:avLst/>
          </a:prstGeom>
          <a:gradFill>
            <a:gsLst>
              <a:gs pos="48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E:\文创设计\校庆PPT\图片素材\谢浩2-removebg-preview.png谢浩2-removebg-preview"/>
          <p:cNvPicPr>
            <a:picLocks noChangeAspect="1"/>
          </p:cNvPicPr>
          <p:nvPr/>
        </p:nvPicPr>
        <p:blipFill>
          <a:blip r:embed="rId2">
            <a:lum bright="6000"/>
          </a:blip>
          <a:srcRect t="-171" r="10015" b="565"/>
          <a:stretch>
            <a:fillRect/>
          </a:stretch>
        </p:blipFill>
        <p:spPr>
          <a:xfrm>
            <a:off x="5936615" y="1254760"/>
            <a:ext cx="6491605" cy="404622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0" y="2000885"/>
            <a:ext cx="9190990" cy="3300095"/>
          </a:xfrm>
          <a:prstGeom prst="rect">
            <a:avLst/>
          </a:prstGeom>
          <a:gradFill>
            <a:gsLst>
              <a:gs pos="66000">
                <a:srgbClr val="3463A9"/>
              </a:gs>
              <a:gs pos="100000">
                <a:srgbClr val="3463A9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0840" y="2742565"/>
            <a:ext cx="1734185" cy="15500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ctr"/>
            <a:r>
              <a:rPr lang="en-US" altLang="zh-CN" sz="8800" i="1" spc="4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lt"/>
                <a:ea typeface="华文隶书" panose="02010800040101010101" charset="-122"/>
                <a:cs typeface="+mj-lt"/>
              </a:rPr>
              <a:t>04</a:t>
            </a:r>
            <a:endParaRPr lang="en-US" altLang="zh-CN" sz="8800" i="1" spc="4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lt"/>
              <a:ea typeface="华文隶书" panose="02010800040101010101" charset="-122"/>
              <a:cs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05025" y="3094355"/>
            <a:ext cx="5549265" cy="82994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itle"/>
              </a:ext>
            </a:extLst>
          </a:bodyPr>
          <a:p>
            <a:pPr algn="l"/>
            <a:r>
              <a:rPr lang="zh-CN" altLang="en-US" sz="4800" b="1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模块功能设计</a:t>
            </a:r>
            <a:endParaRPr lang="zh-CN" altLang="en-US" sz="4800" b="1" spc="2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0990" y="346710"/>
            <a:ext cx="2891524" cy="540000"/>
            <a:chOff x="7867" y="2548"/>
            <a:chExt cx="5630" cy="1051"/>
          </a:xfrm>
        </p:grpSpPr>
        <p:pic>
          <p:nvPicPr>
            <p:cNvPr id="15" name="图片 14" descr="南宁师范大学校牌（蓝色）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8574" y="2664"/>
              <a:ext cx="4923" cy="874"/>
            </a:xfrm>
            <a:prstGeom prst="rect">
              <a:avLst/>
            </a:prstGeom>
          </p:spPr>
        </p:pic>
        <p:pic>
          <p:nvPicPr>
            <p:cNvPr id="16" name="图片 15" descr="南宁师范大学校徽蓝色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t="13481" b="24250"/>
            <a:stretch>
              <a:fillRect/>
            </a:stretch>
          </p:blipFill>
          <p:spPr>
            <a:xfrm>
              <a:off x="7867" y="2548"/>
              <a:ext cx="1194" cy="10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TEXT_FILL_FORE_SCHEMECOLOR_INDEX_BRIGHTNESS" val="0"/>
  <p:tag name="KSO_WM_UNIT_TEXT_FILL_FORE_SCHEMECOLOR_INDEX" val="2"/>
  <p:tag name="KSO_WM_UNIT_TEXT_FILL_TYPE" val="1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ISLIDE.ICON" val="#8493;#42355;#95918;"/>
</p:tagLst>
</file>

<file path=ppt/tags/tag116.xml><?xml version="1.0" encoding="utf-8"?>
<p:tagLst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TEXT_FILL_FORE_SCHEMECOLOR_INDEX_BRIGHTNESS" val="0"/>
  <p:tag name="KSO_WM_UNIT_TEXT_FILL_FORE_SCHEMECOLOR_INDEX" val="2"/>
  <p:tag name="KSO_WM_UNIT_TEXT_FILL_TYPE" val="1"/>
</p:tagLst>
</file>

<file path=ppt/tags/tag11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commondata" val="eyJoZGlkIjoiMWJlM2YwMmFhMDRiOGYzYzBlYjA3Nzc4YTVlZmVhZWQifQ==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ISLIDE.ICON" val="#133807;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ISCONTENTS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a"/>
  <p:tag name="KSO_WM_UNIT_INDEX" val="1"/>
  <p:tag name="KSO_WM_UNIT_ID" val="diagram20200112_3*a*1"/>
  <p:tag name="KSO_WM_TEMPLATE_CATEGORY" val="diagram"/>
  <p:tag name="KSO_WM_TEMPLATE_INDEX" val="20200112"/>
  <p:tag name="KSO_WM_UNIT_LAYERLEVEL" val="1"/>
  <p:tag name="KSO_WM_TAG_VERSION" val="1.0"/>
  <p:tag name="KSO_WM_BEAUTIFY_FLAG" val="#wm#"/>
  <p:tag name="KSO_WM_UNIT_PRESET_TEXT" val="单击此处添加标题"/>
  <p:tag name="KSO_WM_UNIT_TEXT_FILL_FORE_SCHEMECOLOR_INDEX" val="13"/>
  <p:tag name="KSO_WM_UNIT_TEXT_FILL_TYPE" val="1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ISLIDE.ICON" val="#141046;#8493;#62254;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DIAGRAM_GROUP_CODE" val="q1-1"/>
  <p:tag name="KSO_WM_UNIT_TYPE" val="q_h_i"/>
  <p:tag name="KSO_WM_UNIT_INDEX" val="1_3_1"/>
  <p:tag name="KSO_WM_UNIT_ID" val="diagram20200112_3*q_h_i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4"/>
  <p:tag name="KSO_WM_UNIT_ID" val="diagram20200112_3*q_h_i*1_1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5"/>
  <p:tag name="KSO_WM_UNIT_ID" val="diagram20200112_3*q_h_i*1_2_5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7"/>
  <p:tag name="KSO_WM_UNIT_ID" val="diagram20200112_3*q_h_i*1_4_7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200112_3*q_h_i*1_1_3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5"/>
  <p:tag name="KSO_WM_UNIT_FILL_TYPE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6"/>
  <p:tag name="KSO_WM_UNIT_ID" val="diagram20200112_3*q_h_i*1_4_6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8"/>
  <p:tag name="KSO_WM_UNIT_FILL_TYPE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5"/>
  <p:tag name="KSO_WM_UNIT_ID" val="diagram20200112_3*q_h_i*1_4_5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4"/>
  <p:tag name="KSO_WM_UNIT_ID" val="diagram20200112_3*q_h_i*1_4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3"/>
  <p:tag name="KSO_WM_UNIT_ID" val="diagram20200112_3*q_h_i*1_4_3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3*q_h_i*1_1_2"/>
  <p:tag name="KSO_WM_TEMPLATE_CATEGORY" val="diagram"/>
  <p:tag name="KSO_WM_TEMPLATE_INDEX" val="20200112"/>
  <p:tag name="KSO_WM_UNIT_LAYERLEVEL" val="1_1_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2"/>
  <p:tag name="KSO_WM_UNIT_ID" val="diagram20200112_3*q_h_i*1_4_2"/>
  <p:tag name="KSO_WM_TEMPLATE_CATEGORY" val="diagram"/>
  <p:tag name="KSO_WM_TEMPLATE_INDEX" val="20200112"/>
  <p:tag name="KSO_WM_UNIT_LAYERLEVEL" val="1_1_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2"/>
  <p:tag name="KSO_WM_UNIT_ID" val="diagram20200112_3*q_h_i*1_2_2"/>
  <p:tag name="KSO_WM_TEMPLATE_CATEGORY" val="diagram"/>
  <p:tag name="KSO_WM_TEMPLATE_INDEX" val="20200112"/>
  <p:tag name="KSO_WM_UNIT_LAYERLEVEL" val="1_1_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3"/>
  <p:tag name="KSO_WM_UNIT_ID" val="diagram20200112_3*q_h_i*1_3_3"/>
  <p:tag name="KSO_WM_TEMPLATE_CATEGORY" val="diagram"/>
  <p:tag name="KSO_WM_TEMPLATE_INDEX" val="20200112"/>
  <p:tag name="KSO_WM_UNIT_LAYERLEVEL" val="1_1_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200112_3*q_h_i*1_1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1"/>
  <p:tag name="KSO_WM_UNIT_ID" val="diagram20200112_3*q_h_i*1_2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2"/>
  <p:tag name="KSO_WM_UNIT_ID" val="diagram20200112_3*q_h_i*1_3_2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1"/>
  <p:tag name="KSO_WM_UNIT_ID" val="diagram20200112_3*q_h_i*1_4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1_1"/>
  <p:tag name="KSO_WM_UNIT_ID" val="diagram20200112_3*q_h_a*1_1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1_1"/>
  <p:tag name="KSO_WM_UNIT_ID" val="diagram20200112_3*q_h_f*1_1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</p:tagLst>
</file>

<file path=ppt/tags/tag7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4_1"/>
  <p:tag name="KSO_WM_UNIT_ID" val="diagram20200112_3*q_h_a*1_4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4_1"/>
  <p:tag name="KSO_WM_UNIT_ID" val="diagram20200112_3*q_h_f*1_4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200112_3*q_h_a*1_2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8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200112_3*q_h_f*1_2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</p:tagLst>
</file>

<file path=ppt/tags/tag82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3_1"/>
  <p:tag name="KSO_WM_UNIT_ID" val="diagram20200112_3*q_h_a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8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3_1"/>
  <p:tag name="KSO_WM_UNIT_ID" val="diagram20200112_3*q_h_f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4"/>
  <p:tag name="KSO_WM_UNIT_ID" val="diagram20200112_3*q_h_i*1_3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6"/>
  <p:tag name="KSO_WM_UNIT_ID" val="diagram20200112_3*q_h_i*1_2_6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4"/>
  <p:tag name="KSO_WM_UNIT_ID" val="diagram20200112_3*q_h_i*1_2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3"/>
  <p:tag name="KSO_WM_UNIT_ID" val="diagram20200112_3*q_h_i*1_2_3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ISLIDE.ICON" val="#141046;#8493;#62254;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ISLIDE.ICON" val="#141046;#8493;#62254;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ISLIDE.ICON" val="#141046;#8493;#62254;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ISLIDE.ICON" val="#141046;#8493;#62254;"/>
</p:tagLst>
</file>

<file path=ppt/theme/theme1.xml><?xml version="1.0" encoding="utf-8"?>
<a:theme xmlns:a="http://schemas.openxmlformats.org/drawingml/2006/main" name="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WPS">
  <a:themeElements>
    <a:clrScheme name="">
      <a:dk1>
        <a:srgbClr val="404040"/>
      </a:dk1>
      <a:lt1>
        <a:srgbClr val="FFFFFF"/>
      </a:lt1>
      <a:dk2>
        <a:srgbClr val="808080"/>
      </a:dk2>
      <a:lt2>
        <a:srgbClr val="FFFFFF"/>
      </a:lt2>
      <a:accent1>
        <a:srgbClr val="3463A9"/>
      </a:accent1>
      <a:accent2>
        <a:srgbClr val="2E54A1"/>
      </a:accent2>
      <a:accent3>
        <a:srgbClr val="B5C6E0"/>
      </a:accent3>
      <a:accent4>
        <a:srgbClr val="FFFFFF"/>
      </a:accent4>
      <a:accent5>
        <a:srgbClr val="30C0B4"/>
      </a:accent5>
      <a:accent6>
        <a:srgbClr val="E05269"/>
      </a:accent6>
      <a:hlink>
        <a:srgbClr val="E0847A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12144</Words>
  <Application>WPS 演示</Application>
  <PresentationFormat>宽屏</PresentationFormat>
  <Paragraphs>480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宋体</vt:lpstr>
      <vt:lpstr>Wingdings</vt:lpstr>
      <vt:lpstr>汉仪松阳体 简</vt:lpstr>
      <vt:lpstr>汉仪中黑简</vt:lpstr>
      <vt:lpstr>微软雅黑</vt:lpstr>
      <vt:lpstr>华文隶书</vt:lpstr>
      <vt:lpstr>Gill Sans</vt:lpstr>
      <vt:lpstr>字魂35号-经典雅黑</vt:lpstr>
      <vt:lpstr>黑体</vt:lpstr>
      <vt:lpstr>Calibri</vt:lpstr>
      <vt:lpstr>Arial Unicode MS</vt:lpstr>
      <vt:lpstr>Gill Sans MT</vt:lpstr>
      <vt:lpstr>WPS</vt:lpstr>
      <vt:lpstr>1_WPS</vt:lpstr>
      <vt:lpstr>DoodleJump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电脑</dc:creator>
  <cp:lastModifiedBy>北返</cp:lastModifiedBy>
  <cp:revision>47</cp:revision>
  <dcterms:created xsi:type="dcterms:W3CDTF">2023-10-01T09:25:00Z</dcterms:created>
  <dcterms:modified xsi:type="dcterms:W3CDTF">2023-12-27T12:09:13Z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97D83D402DFA478BA497347604C2852E_13</vt:lpwstr>
  </property>
  <property fmtid="{D5CDD505-2E9C-101B-9397-08002B2CF9AE}" pid="3" name="KSOProductBuildVer">
    <vt:lpwstr>2052-12.1.0.16120</vt:lpwstr>
  </property>
</Properties>
</file>

<file path=docProps/thumbnail.jpeg>
</file>